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38" r:id="rId3"/>
    <p:sldId id="339" r:id="rId4"/>
    <p:sldId id="349" r:id="rId5"/>
    <p:sldId id="340" r:id="rId6"/>
    <p:sldId id="343" r:id="rId7"/>
    <p:sldId id="344" r:id="rId8"/>
    <p:sldId id="345" r:id="rId9"/>
    <p:sldId id="346" r:id="rId10"/>
    <p:sldId id="347" r:id="rId11"/>
    <p:sldId id="348" r:id="rId12"/>
    <p:sldId id="350" r:id="rId13"/>
    <p:sldId id="351" r:id="rId14"/>
    <p:sldId id="266" r:id="rId15"/>
    <p:sldId id="256" r:id="rId16"/>
    <p:sldId id="267" r:id="rId17"/>
    <p:sldId id="268" r:id="rId18"/>
    <p:sldId id="269" r:id="rId19"/>
    <p:sldId id="304" r:id="rId20"/>
    <p:sldId id="270" r:id="rId21"/>
    <p:sldId id="271" r:id="rId22"/>
    <p:sldId id="272" r:id="rId23"/>
    <p:sldId id="332" r:id="rId24"/>
    <p:sldId id="333" r:id="rId25"/>
    <p:sldId id="331" r:id="rId26"/>
    <p:sldId id="273" r:id="rId27"/>
    <p:sldId id="274" r:id="rId28"/>
    <p:sldId id="275" r:id="rId29"/>
    <p:sldId id="277" r:id="rId30"/>
    <p:sldId id="278" r:id="rId31"/>
    <p:sldId id="279" r:id="rId32"/>
    <p:sldId id="280" r:id="rId33"/>
    <p:sldId id="281" r:id="rId34"/>
    <p:sldId id="334" r:id="rId35"/>
    <p:sldId id="335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336" r:id="rId49"/>
    <p:sldId id="294" r:id="rId50"/>
    <p:sldId id="295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258" r:id="rId59"/>
    <p:sldId id="307" r:id="rId60"/>
    <p:sldId id="308" r:id="rId61"/>
    <p:sldId id="309" r:id="rId62"/>
    <p:sldId id="311" r:id="rId63"/>
    <p:sldId id="313" r:id="rId64"/>
    <p:sldId id="315" r:id="rId65"/>
    <p:sldId id="316" r:id="rId66"/>
    <p:sldId id="317" r:id="rId67"/>
    <p:sldId id="318" r:id="rId68"/>
    <p:sldId id="320" r:id="rId69"/>
    <p:sldId id="322" r:id="rId70"/>
    <p:sldId id="323" r:id="rId71"/>
    <p:sldId id="327" r:id="rId72"/>
    <p:sldId id="328" r:id="rId73"/>
    <p:sldId id="329" r:id="rId74"/>
    <p:sldId id="352" r:id="rId75"/>
    <p:sldId id="330" r:id="rId76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660"/>
  </p:normalViewPr>
  <p:slideViewPr>
    <p:cSldViewPr>
      <p:cViewPr varScale="1">
        <p:scale>
          <a:sx n="99" d="100"/>
          <a:sy n="99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F7E4-13D3-4F8F-8202-437E74C3156B}" type="datetimeFigureOut">
              <a:rPr lang="hu-HU" smtClean="0"/>
              <a:pPr/>
              <a:t>2017.04.11.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FC3-D14E-42F8-9FC9-4E4C9CBA6E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F7E4-13D3-4F8F-8202-437E74C3156B}" type="datetimeFigureOut">
              <a:rPr lang="hu-HU" smtClean="0"/>
              <a:pPr/>
              <a:t>2017.04.11.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FC3-D14E-42F8-9FC9-4E4C9CBA6E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F7E4-13D3-4F8F-8202-437E74C3156B}" type="datetimeFigureOut">
              <a:rPr lang="hu-HU" smtClean="0"/>
              <a:pPr/>
              <a:t>2017.04.11.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FC3-D14E-42F8-9FC9-4E4C9CBA6E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4579-274D-48E9-AAD6-A6B5107883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F7E4-13D3-4F8F-8202-437E74C3156B}" type="datetimeFigureOut">
              <a:rPr lang="hu-HU" smtClean="0"/>
              <a:pPr/>
              <a:t>2017.04.11.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FC3-D14E-42F8-9FC9-4E4C9CBA6E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F7E4-13D3-4F8F-8202-437E74C3156B}" type="datetimeFigureOut">
              <a:rPr lang="hu-HU" smtClean="0"/>
              <a:pPr/>
              <a:t>2017.04.11.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FC3-D14E-42F8-9FC9-4E4C9CBA6E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F7E4-13D3-4F8F-8202-437E74C3156B}" type="datetimeFigureOut">
              <a:rPr lang="hu-HU" smtClean="0"/>
              <a:pPr/>
              <a:t>2017.04.11.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FC3-D14E-42F8-9FC9-4E4C9CBA6E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F7E4-13D3-4F8F-8202-437E74C3156B}" type="datetimeFigureOut">
              <a:rPr lang="hu-HU" smtClean="0"/>
              <a:pPr/>
              <a:t>2017.04.11.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FC3-D14E-42F8-9FC9-4E4C9CBA6E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F7E4-13D3-4F8F-8202-437E74C3156B}" type="datetimeFigureOut">
              <a:rPr lang="hu-HU" smtClean="0"/>
              <a:pPr/>
              <a:t>2017.04.11.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FC3-D14E-42F8-9FC9-4E4C9CBA6E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F7E4-13D3-4F8F-8202-437E74C3156B}" type="datetimeFigureOut">
              <a:rPr lang="hu-HU" smtClean="0"/>
              <a:pPr/>
              <a:t>2017.04.11.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FC3-D14E-42F8-9FC9-4E4C9CBA6E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F7E4-13D3-4F8F-8202-437E74C3156B}" type="datetimeFigureOut">
              <a:rPr lang="hu-HU" smtClean="0"/>
              <a:pPr/>
              <a:t>2017.04.11.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FC3-D14E-42F8-9FC9-4E4C9CBA6E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F7E4-13D3-4F8F-8202-437E74C3156B}" type="datetimeFigureOut">
              <a:rPr lang="hu-HU" smtClean="0"/>
              <a:pPr/>
              <a:t>2017.04.11.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FC3-D14E-42F8-9FC9-4E4C9CBA6E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EF7E4-13D3-4F8F-8202-437E74C3156B}" type="datetimeFigureOut">
              <a:rPr lang="hu-HU" smtClean="0"/>
              <a:pPr/>
              <a:t>2017.04.11.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20FC3-D14E-42F8-9FC9-4E4C9CBA6E7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Bemutatkozás_Page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mutatkozás_Page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mutatkozás_Page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SKMBT_C45216040408520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529"/>
            <a:ext cx="9144000" cy="64649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KMBT_C45216040408520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529"/>
            <a:ext cx="9144000" cy="64649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MÉG SOKÁIG ÖREGEDJÜNK,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MINÉL  TOVÁBB  ÉLHESSÜNK!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3645024"/>
            <a:ext cx="91440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Dr. Kalapos István </a:t>
            </a:r>
            <a:r>
              <a:rPr lang="hu-HU" sz="2500" b="1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. D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tanszékvezető főiskolai tanár</a:t>
            </a:r>
          </a:p>
          <a:p>
            <a:pPr algn="ctr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Debreceni Egyetem Egészségügyi Kar</a:t>
            </a:r>
          </a:p>
          <a:p>
            <a:pPr algn="ctr"/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Elméleti és Integratív Egészségtudományi Tanszék</a:t>
            </a:r>
          </a:p>
          <a:p>
            <a:pPr algn="ctr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Szolnok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2017.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04.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13.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51520" y="476672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MÉG SOKÁIG ÖREGEDJÜNK, MINÉL TOVÁBB ÉLHESSÜNK!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Mi lesz velünk, mire megvénülünk?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Érdemes-e megöregedni?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Igen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érdemes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nem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kétséges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Hosszabbítsuk meg életünket, mivel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lehetséges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Vajon milyen tényezőkkel függhet össze az öregedés, és az életkor?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Sok mindentől függ, így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multifaktoriális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legnagyobb mértékben az életmódtól, az életviteltől.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Először szeretnék néhány fontos dolgot tisztázni, melyek a helyes szemléletünk szempontjából fontosak.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395288" y="990729"/>
            <a:ext cx="849788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2200" dirty="0">
                <a:cs typeface="Times New Roman" pitchFamily="18" charset="0"/>
              </a:rPr>
              <a:t>GERONTOLÓGIAI  </a:t>
            </a:r>
            <a:r>
              <a:rPr lang="hu-HU" sz="2200" dirty="0" smtClean="0">
                <a:cs typeface="Times New Roman" pitchFamily="18" charset="0"/>
              </a:rPr>
              <a:t>alapgondolatok</a:t>
            </a:r>
          </a:p>
          <a:p>
            <a:pPr algn="ctr"/>
            <a:endParaRPr lang="hu-HU" sz="2200" dirty="0">
              <a:cs typeface="Times New Roman" pitchFamily="18" charset="0"/>
            </a:endParaRPr>
          </a:p>
          <a:p>
            <a:pPr algn="ctr" eaLnBrk="0" hangingPunct="0"/>
            <a:r>
              <a:rPr lang="hu-HU" sz="2200" dirty="0" smtClean="0">
                <a:cs typeface="Times New Roman" pitchFamily="18" charset="0"/>
              </a:rPr>
              <a:t>ÖREGEDÉS: Egész életen át történő FOLYAMAT.</a:t>
            </a:r>
            <a:endParaRPr lang="hu-HU" sz="2200" dirty="0" smtClean="0"/>
          </a:p>
          <a:p>
            <a:pPr algn="ctr" eaLnBrk="0" hangingPunct="0"/>
            <a:r>
              <a:rPr lang="hu-HU" sz="2200" dirty="0" smtClean="0">
                <a:cs typeface="Times New Roman" pitchFamily="18" charset="0"/>
              </a:rPr>
              <a:t>Fiziológiás folyamatsor</a:t>
            </a:r>
          </a:p>
          <a:p>
            <a:pPr algn="ctr"/>
            <a:endParaRPr lang="hu-HU" sz="2200" dirty="0">
              <a:cs typeface="Times New Roman" pitchFamily="18" charset="0"/>
            </a:endParaRPr>
          </a:p>
          <a:p>
            <a:pPr algn="ctr" eaLnBrk="0" hangingPunct="0"/>
            <a:r>
              <a:rPr lang="hu-HU" sz="2200" dirty="0">
                <a:cs typeface="Times New Roman" pitchFamily="18" charset="0"/>
              </a:rPr>
              <a:t>ÖREGSÉG		≠		BETEGSÉG</a:t>
            </a:r>
          </a:p>
          <a:p>
            <a:pPr algn="ctr" eaLnBrk="0" hangingPunct="0"/>
            <a:endParaRPr lang="hu-HU" sz="2200" dirty="0">
              <a:cs typeface="Times New Roman" pitchFamily="18" charset="0"/>
            </a:endParaRPr>
          </a:p>
          <a:p>
            <a:pPr algn="ctr" eaLnBrk="0" hangingPunct="0"/>
            <a:endParaRPr lang="hu-HU" sz="2200" dirty="0"/>
          </a:p>
          <a:p>
            <a:pPr algn="ctr" eaLnBrk="0" hangingPunct="0"/>
            <a:r>
              <a:rPr lang="hu-HU" sz="2200" dirty="0">
                <a:cs typeface="Times New Roman" pitchFamily="18" charset="0"/>
              </a:rPr>
              <a:t>„Az öregedést nem kivédeni kell, hanem szebbé tenni.”</a:t>
            </a:r>
          </a:p>
          <a:p>
            <a:pPr algn="ctr" eaLnBrk="0" hangingPunct="0"/>
            <a:endParaRPr lang="hu-HU" sz="2200" dirty="0"/>
          </a:p>
          <a:p>
            <a:pPr algn="ctr" eaLnBrk="0" hangingPunct="0"/>
            <a:r>
              <a:rPr lang="hu-HU" sz="2200" dirty="0">
                <a:cs typeface="Times New Roman" pitchFamily="18" charset="0"/>
              </a:rPr>
              <a:t>„Nem az a lényeg, hogy hány éves vagy, hanem mennyinek érzed magad.”</a:t>
            </a:r>
          </a:p>
          <a:p>
            <a:pPr algn="ctr" eaLnBrk="0" hangingPunct="0"/>
            <a:endParaRPr lang="hu-HU" sz="2200" dirty="0"/>
          </a:p>
          <a:p>
            <a:pPr algn="ctr" eaLnBrk="0" hangingPunct="0"/>
            <a:endParaRPr lang="hu-HU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zövegdoboz 3"/>
          <p:cNvSpPr txBox="1">
            <a:spLocks noChangeArrowheads="1"/>
          </p:cNvSpPr>
          <p:nvPr/>
        </p:nvSpPr>
        <p:spPr bwMode="auto">
          <a:xfrm>
            <a:off x="1403350" y="1125538"/>
            <a:ext cx="645795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000"/>
              <a:t>NEM AZ A LÉNYEG, HOGY MILYEN</a:t>
            </a:r>
          </a:p>
          <a:p>
            <a:pPr algn="ctr"/>
            <a:r>
              <a:rPr lang="hu-HU" sz="3000"/>
              <a:t/>
            </a:r>
            <a:br>
              <a:rPr lang="hu-HU" sz="3000"/>
            </a:br>
            <a:r>
              <a:rPr lang="hu-HU" sz="3000"/>
              <a:t>HOSSZÚ LESZ ÉLETÜNK,</a:t>
            </a:r>
          </a:p>
          <a:p>
            <a:pPr algn="ctr"/>
            <a:endParaRPr lang="hu-HU" sz="3000"/>
          </a:p>
          <a:p>
            <a:pPr algn="ctr"/>
            <a:r>
              <a:rPr lang="hu-HU" sz="3000"/>
              <a:t>HANEM, HOGY MILYEN LESZ</a:t>
            </a:r>
          </a:p>
          <a:p>
            <a:pPr algn="ctr"/>
            <a:endParaRPr lang="hu-HU" sz="3000"/>
          </a:p>
          <a:p>
            <a:pPr algn="ctr"/>
            <a:r>
              <a:rPr lang="hu-HU" sz="3000"/>
              <a:t>A HOSSZÚ ÉLETÜNK.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23850" y="431800"/>
            <a:ext cx="88201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hu-HU" sz="3200">
                <a:latin typeface="Times New Roman" pitchFamily="18" charset="0"/>
              </a:rPr>
              <a:t>Woody Allen:„Foglalkoztat a jövőm,</a:t>
            </a:r>
          </a:p>
          <a:p>
            <a:pPr indent="449263"/>
            <a:r>
              <a:rPr lang="hu-HU" sz="3200">
                <a:latin typeface="Times New Roman" pitchFamily="18" charset="0"/>
              </a:rPr>
              <a:t>			mert a hátralevő napjaimat ott 				szeretném eltölteni.”</a:t>
            </a:r>
          </a:p>
          <a:p>
            <a:pPr indent="449263"/>
            <a:endParaRPr lang="hu-HU" sz="3200">
              <a:latin typeface="Times New Roman" pitchFamily="18" charset="0"/>
            </a:endParaRPr>
          </a:p>
          <a:p>
            <a:pPr indent="449263"/>
            <a:endParaRPr lang="hu-HU" sz="3200">
              <a:latin typeface="Times New Roman" pitchFamily="18" charset="0"/>
            </a:endParaRPr>
          </a:p>
          <a:p>
            <a:pPr indent="449263"/>
            <a:r>
              <a:rPr lang="hu-HU" sz="3200">
                <a:latin typeface="Times New Roman" pitchFamily="18" charset="0"/>
              </a:rPr>
              <a:t>Felmerül a kérdés:	Mit  	TEGYÜNK ?</a:t>
            </a:r>
          </a:p>
          <a:p>
            <a:pPr indent="449263"/>
            <a:r>
              <a:rPr lang="hu-HU" sz="3200">
                <a:latin typeface="Times New Roman" pitchFamily="18" charset="0"/>
              </a:rPr>
              <a:t>				Mit  	  EGYÜNK ?</a:t>
            </a:r>
          </a:p>
          <a:p>
            <a:pPr indent="449263"/>
            <a:endParaRPr lang="hu-HU" sz="3200">
              <a:latin typeface="Times New Roman" pitchFamily="18" charset="0"/>
            </a:endParaRPr>
          </a:p>
          <a:p>
            <a:pPr indent="449263"/>
            <a:endParaRPr lang="hu-HU" sz="3200">
              <a:latin typeface="Times New Roman" pitchFamily="18" charset="0"/>
            </a:endParaRPr>
          </a:p>
          <a:p>
            <a:pPr indent="449263"/>
            <a:r>
              <a:rPr lang="hu-HU" sz="3200">
                <a:latin typeface="Times New Roman" pitchFamily="18" charset="0"/>
              </a:rPr>
              <a:t>Megválaszolhatjuk:LEGYETEK	JÓK!</a:t>
            </a:r>
          </a:p>
          <a:p>
            <a:pPr indent="449263"/>
            <a:r>
              <a:rPr lang="hu-HU" sz="3200">
                <a:latin typeface="Times New Roman" pitchFamily="18" charset="0"/>
              </a:rPr>
              <a:t>				EGYETEK   	JÓT!</a:t>
            </a:r>
          </a:p>
          <a:p>
            <a:pPr indent="449263"/>
            <a:r>
              <a:rPr lang="hu-HU" sz="3200">
                <a:latin typeface="Times New Roman" pitchFamily="18" charset="0"/>
              </a:rPr>
              <a:t>				TEGYETEK	JÓL!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904652"/>
            <a:ext cx="8568952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A </a:t>
            </a:r>
            <a:r>
              <a:rPr lang="hu-HU" b="1" dirty="0"/>
              <a:t>tudományos eredmények</a:t>
            </a:r>
            <a:r>
              <a:rPr lang="hu-HU" dirty="0"/>
              <a:t>, felfedezések alapján, az </a:t>
            </a:r>
            <a:r>
              <a:rPr lang="hu-HU" i="1" dirty="0"/>
              <a:t>öregedés folyamatában </a:t>
            </a:r>
            <a:r>
              <a:rPr lang="hu-HU" dirty="0"/>
              <a:t>rengeteg átalakulás, biokémiai, </a:t>
            </a:r>
            <a:r>
              <a:rPr lang="hu-HU" dirty="0" err="1"/>
              <a:t>molekulárbiológiai</a:t>
            </a:r>
            <a:r>
              <a:rPr lang="hu-HU" dirty="0"/>
              <a:t> változás, számtalan enzim, molekula, sok-sok receptor és </a:t>
            </a:r>
            <a:r>
              <a:rPr lang="hu-HU" dirty="0" err="1"/>
              <a:t>postreceptor</a:t>
            </a:r>
            <a:r>
              <a:rPr lang="hu-HU" dirty="0"/>
              <a:t> folyamatok játszanak/játszhatnak szerepet. </a:t>
            </a:r>
          </a:p>
          <a:p>
            <a:pPr>
              <a:lnSpc>
                <a:spcPct val="150000"/>
              </a:lnSpc>
            </a:pPr>
            <a:r>
              <a:rPr lang="hu-HU" dirty="0"/>
              <a:t>A teljesség igénye nélkül és az időfaktort is figyelembe véve megemlítek néhányat: DNS, fehérjék, </a:t>
            </a:r>
            <a:r>
              <a:rPr lang="hu-HU" dirty="0" err="1"/>
              <a:t>DNS-repair</a:t>
            </a:r>
            <a:r>
              <a:rPr lang="hu-HU" dirty="0"/>
              <a:t> (javító) mechanizmus, </a:t>
            </a:r>
            <a:r>
              <a:rPr lang="hu-HU" dirty="0" err="1"/>
              <a:t>telomeráz</a:t>
            </a:r>
            <a:r>
              <a:rPr lang="hu-HU" dirty="0"/>
              <a:t> enzim aktivitás, </a:t>
            </a:r>
            <a:r>
              <a:rPr lang="hu-HU" dirty="0" err="1"/>
              <a:t>mitokondriális</a:t>
            </a:r>
            <a:r>
              <a:rPr lang="hu-HU" dirty="0"/>
              <a:t> változások, Q10 szerepe, BDNF: </a:t>
            </a:r>
            <a:r>
              <a:rPr lang="hu-HU" dirty="0" err="1"/>
              <a:t>brain</a:t>
            </a:r>
            <a:r>
              <a:rPr lang="hu-HU" dirty="0"/>
              <a:t> </a:t>
            </a:r>
            <a:r>
              <a:rPr lang="hu-HU" dirty="0" err="1"/>
              <a:t>deprived</a:t>
            </a:r>
            <a:r>
              <a:rPr lang="hu-HU" dirty="0"/>
              <a:t> </a:t>
            </a:r>
            <a:r>
              <a:rPr lang="hu-HU" dirty="0" err="1"/>
              <a:t>neutropic</a:t>
            </a:r>
            <a:r>
              <a:rPr lang="hu-HU" dirty="0"/>
              <a:t> </a:t>
            </a:r>
            <a:r>
              <a:rPr lang="hu-HU" dirty="0" err="1"/>
              <a:t>factor</a:t>
            </a:r>
            <a:r>
              <a:rPr lang="hu-HU" dirty="0"/>
              <a:t>, </a:t>
            </a:r>
            <a:r>
              <a:rPr lang="hu-HU" dirty="0" err="1"/>
              <a:t>antocianin</a:t>
            </a:r>
            <a:r>
              <a:rPr lang="hu-HU" dirty="0"/>
              <a:t>, AMPK: </a:t>
            </a:r>
            <a:r>
              <a:rPr lang="hu-HU" dirty="0" err="1"/>
              <a:t>adenosine</a:t>
            </a:r>
            <a:r>
              <a:rPr lang="hu-HU" dirty="0"/>
              <a:t> </a:t>
            </a:r>
            <a:r>
              <a:rPr lang="hu-HU" dirty="0" err="1"/>
              <a:t>monophosphate</a:t>
            </a:r>
            <a:r>
              <a:rPr lang="hu-HU" dirty="0"/>
              <a:t> </a:t>
            </a:r>
            <a:r>
              <a:rPr lang="hu-HU" dirty="0" err="1"/>
              <a:t>activated</a:t>
            </a:r>
            <a:r>
              <a:rPr lang="hu-HU" dirty="0"/>
              <a:t> protein </a:t>
            </a:r>
            <a:r>
              <a:rPr lang="hu-HU" dirty="0" err="1"/>
              <a:t>kinase</a:t>
            </a:r>
            <a:r>
              <a:rPr lang="hu-HU" dirty="0"/>
              <a:t>, és még sokan mások.</a:t>
            </a:r>
          </a:p>
          <a:p>
            <a:pPr>
              <a:lnSpc>
                <a:spcPct val="150000"/>
              </a:lnSpc>
            </a:pP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mutatkozás_Page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311400" y="404813"/>
            <a:ext cx="4205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>
                <a:latin typeface="Calibri" pitchFamily="34" charset="0"/>
              </a:rPr>
              <a:t>PREVENCIÓ (megelőzés)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476375" y="2205038"/>
            <a:ext cx="5767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>
                <a:latin typeface="Calibri" pitchFamily="34" charset="0"/>
              </a:rPr>
              <a:t>„Prevention is better, than cure.”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403350" y="3284538"/>
            <a:ext cx="58531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>
                <a:latin typeface="Calibri" pitchFamily="34" charset="0"/>
              </a:rPr>
              <a:t>Népbetegségek, gyakori kórképek </a:t>
            </a:r>
            <a:br>
              <a:rPr lang="hu-HU" sz="3200">
                <a:latin typeface="Calibri" pitchFamily="34" charset="0"/>
              </a:rPr>
            </a:br>
            <a:r>
              <a:rPr lang="hu-HU" sz="3200">
                <a:latin typeface="Calibri" pitchFamily="34" charset="0"/>
              </a:rPr>
              <a:t>megelőzésében fontos:</a:t>
            </a:r>
          </a:p>
          <a:p>
            <a:r>
              <a:rPr lang="hu-HU" sz="3200">
                <a:latin typeface="Calibri" pitchFamily="34" charset="0"/>
              </a:rPr>
              <a:t>	- egészséges életmód</a:t>
            </a:r>
          </a:p>
          <a:p>
            <a:r>
              <a:rPr lang="hu-HU" sz="3200">
                <a:latin typeface="Calibri" pitchFamily="34" charset="0"/>
              </a:rPr>
              <a:t>	- helyes táplálkozás</a:t>
            </a:r>
            <a:br>
              <a:rPr lang="hu-HU" sz="3200">
                <a:latin typeface="Calibri" pitchFamily="34" charset="0"/>
              </a:rPr>
            </a:br>
            <a:r>
              <a:rPr lang="hu-HU" sz="3200">
                <a:latin typeface="Calibri" pitchFamily="34" charset="0"/>
              </a:rPr>
              <a:t>	- megfelelő mozgás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79388" y="169863"/>
            <a:ext cx="87487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676275" algn="l"/>
              </a:tabLst>
            </a:pPr>
            <a:r>
              <a:rPr lang="hu-HU" sz="2400" b="1" u="sng">
                <a:cs typeface="Times New Roman" pitchFamily="18" charset="0"/>
              </a:rPr>
              <a:t>F O N T O S </a:t>
            </a:r>
          </a:p>
          <a:p>
            <a:pPr algn="ctr">
              <a:tabLst>
                <a:tab pos="676275" algn="l"/>
              </a:tabLst>
            </a:pPr>
            <a:endParaRPr lang="hu-HU" sz="2400">
              <a:cs typeface="Times New Roman" pitchFamily="18" charset="0"/>
            </a:endParaRPr>
          </a:p>
          <a:p>
            <a:pPr algn="ctr" eaLnBrk="0" hangingPunct="0">
              <a:tabLst>
                <a:tab pos="676275" algn="l"/>
              </a:tabLst>
            </a:pPr>
            <a:r>
              <a:rPr lang="hu-HU" sz="2400">
                <a:cs typeface="Times New Roman" pitchFamily="18" charset="0"/>
              </a:rPr>
              <a:t>Az is, hogy nem a betegséget, hanem a </a:t>
            </a:r>
            <a:r>
              <a:rPr lang="hu-HU" sz="2400" u="sng">
                <a:cs typeface="Times New Roman" pitchFamily="18" charset="0"/>
              </a:rPr>
              <a:t>beteget gyógyítjuk</a:t>
            </a:r>
            <a:r>
              <a:rPr lang="hu-HU" sz="2400">
                <a:cs typeface="Times New Roman" pitchFamily="18" charset="0"/>
              </a:rPr>
              <a:t>.</a:t>
            </a:r>
          </a:p>
          <a:p>
            <a:pPr algn="just" eaLnBrk="0" hangingPunct="0">
              <a:tabLst>
                <a:tab pos="676275" algn="l"/>
              </a:tabLst>
            </a:pPr>
            <a:endParaRPr lang="hu-HU" sz="2400"/>
          </a:p>
          <a:p>
            <a:pPr algn="just" eaLnBrk="0" hangingPunct="0">
              <a:tabLst>
                <a:tab pos="676275" algn="l"/>
              </a:tabLst>
            </a:pPr>
            <a:r>
              <a:rPr lang="hu-HU" sz="2400">
                <a:cs typeface="Times New Roman" pitchFamily="18" charset="0"/>
              </a:rPr>
              <a:t>Betegségek gyógyításának többféle terápiás lehetősége van, nem csak a gyógyszeres kezelés</a:t>
            </a:r>
          </a:p>
          <a:p>
            <a:pPr algn="just" eaLnBrk="0" hangingPunct="0">
              <a:tabLst>
                <a:tab pos="676275" algn="l"/>
              </a:tabLst>
            </a:pPr>
            <a:endParaRPr lang="hu-HU" sz="2400"/>
          </a:p>
          <a:p>
            <a:pPr algn="just" eaLnBrk="0" hangingPunct="0">
              <a:tabLst>
                <a:tab pos="676275" algn="l"/>
              </a:tabLst>
            </a:pPr>
            <a:r>
              <a:rPr lang="hu-HU" sz="2400">
                <a:cs typeface="Times New Roman" pitchFamily="18" charset="0"/>
              </a:rPr>
              <a:t>Az életmód változtatással, helyes táplálkozással, több mozgással, tudatos egészségmagatartással, a megelőzés módszereivel is lehet sikeres a gyógyítás. </a:t>
            </a:r>
          </a:p>
          <a:p>
            <a:pPr algn="just" eaLnBrk="0" hangingPunct="0">
              <a:tabLst>
                <a:tab pos="676275" algn="l"/>
              </a:tabLst>
            </a:pPr>
            <a:endParaRPr lang="hu-HU" sz="2400"/>
          </a:p>
          <a:p>
            <a:pPr algn="just" eaLnBrk="0" hangingPunct="0">
              <a:tabLst>
                <a:tab pos="676275" algn="l"/>
              </a:tabLst>
            </a:pPr>
            <a:r>
              <a:rPr lang="hu-HU" sz="2400">
                <a:cs typeface="Times New Roman" pitchFamily="18" charset="0"/>
              </a:rPr>
              <a:t>Ha így sem hozható létre a normális működés, a funkcionális egyensúly, akkor lehet gyógyszerekkel konzervatív kezelést végezni.</a:t>
            </a:r>
          </a:p>
          <a:p>
            <a:pPr algn="just" eaLnBrk="0" hangingPunct="0">
              <a:tabLst>
                <a:tab pos="676275" algn="l"/>
              </a:tabLst>
            </a:pPr>
            <a:endParaRPr lang="hu-HU" sz="2400"/>
          </a:p>
          <a:p>
            <a:pPr algn="just" eaLnBrk="0" hangingPunct="0">
              <a:tabLst>
                <a:tab pos="676275" algn="l"/>
              </a:tabLst>
            </a:pPr>
            <a:r>
              <a:rPr lang="hu-HU" sz="2400">
                <a:cs typeface="Times New Roman" pitchFamily="18" charset="0"/>
              </a:rPr>
              <a:t>Adott kórképekben szükség lehet műtéti beavatkozásokra is.</a:t>
            </a:r>
            <a:endParaRPr lang="hu-HU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églalap 3"/>
          <p:cNvSpPr>
            <a:spLocks noChangeArrowheads="1"/>
          </p:cNvSpPr>
          <p:nvPr/>
        </p:nvSpPr>
        <p:spPr bwMode="auto">
          <a:xfrm>
            <a:off x="323850" y="620713"/>
            <a:ext cx="84248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tabLst>
                <a:tab pos="676275" algn="l"/>
              </a:tabLst>
            </a:pPr>
            <a:r>
              <a:rPr lang="hu-HU" sz="2400" u="sng" dirty="0">
                <a:cs typeface="Times New Roman" pitchFamily="18" charset="0"/>
              </a:rPr>
              <a:t>Daganatos betegségek</a:t>
            </a:r>
            <a:r>
              <a:rPr lang="hu-HU" sz="2400" dirty="0">
                <a:cs typeface="Times New Roman" pitchFamily="18" charset="0"/>
              </a:rPr>
              <a:t> esetén a klasszikus triász (műtéti kezelés, sugárkezelés, </a:t>
            </a:r>
            <a:r>
              <a:rPr lang="hu-HU" sz="2400" dirty="0" err="1">
                <a:cs typeface="Times New Roman" pitchFamily="18" charset="0"/>
              </a:rPr>
              <a:t>citosztatikus</a:t>
            </a:r>
            <a:r>
              <a:rPr lang="hu-HU" sz="2400" dirty="0">
                <a:cs typeface="Times New Roman" pitchFamily="18" charset="0"/>
              </a:rPr>
              <a:t>/kemoterápiás kezelés) lehet sikeres, de ilyen esetekben, különösen </a:t>
            </a:r>
            <a:r>
              <a:rPr lang="hu-HU" sz="2400" dirty="0" err="1">
                <a:cs typeface="Times New Roman" pitchFamily="18" charset="0"/>
              </a:rPr>
              <a:t>malignus</a:t>
            </a:r>
            <a:r>
              <a:rPr lang="hu-HU" sz="2400" dirty="0">
                <a:cs typeface="Times New Roman" pitchFamily="18" charset="0"/>
              </a:rPr>
              <a:t> (rosszindulatú) tumoroknál az </a:t>
            </a:r>
            <a:r>
              <a:rPr lang="hu-HU" sz="2400" u="sng" dirty="0">
                <a:cs typeface="Times New Roman" pitchFamily="18" charset="0"/>
              </a:rPr>
              <a:t>INTEGRATÍV MEDICINA</a:t>
            </a:r>
            <a:r>
              <a:rPr lang="hu-HU" sz="2400" dirty="0">
                <a:cs typeface="Times New Roman" pitchFamily="18" charset="0"/>
              </a:rPr>
              <a:t> lehet igazán eredményes. Ez azt jelenti, hogy a szokásos európai irányelvek mellett (és nem azokat helyettesítve) </a:t>
            </a:r>
            <a:r>
              <a:rPr lang="hu-HU" sz="2400" dirty="0" smtClean="0">
                <a:cs typeface="Times New Roman" pitchFamily="18" charset="0"/>
              </a:rPr>
              <a:t>komplementer módszerek</a:t>
            </a:r>
            <a:r>
              <a:rPr lang="hu-HU" sz="2400" dirty="0">
                <a:cs typeface="Times New Roman" pitchFamily="18" charset="0"/>
              </a:rPr>
              <a:t>, </a:t>
            </a:r>
            <a:r>
              <a:rPr lang="hu-HU" sz="2400" dirty="0" smtClean="0">
                <a:cs typeface="Times New Roman" pitchFamily="18" charset="0"/>
              </a:rPr>
              <a:t>homeopátiás</a:t>
            </a:r>
            <a:r>
              <a:rPr lang="hu-HU" sz="2400" dirty="0">
                <a:cs typeface="Times New Roman" pitchFamily="18" charset="0"/>
              </a:rPr>
              <a:t>, </a:t>
            </a:r>
            <a:r>
              <a:rPr lang="hu-HU" sz="2400" dirty="0" smtClean="0">
                <a:cs typeface="Times New Roman" pitchFamily="18" charset="0"/>
              </a:rPr>
              <a:t>akupunktúrás </a:t>
            </a:r>
            <a:r>
              <a:rPr lang="hu-HU" sz="2400" dirty="0">
                <a:cs typeface="Times New Roman" pitchFamily="18" charset="0"/>
              </a:rPr>
              <a:t>beavatkozások, egyéb hagyományos </a:t>
            </a:r>
            <a:r>
              <a:rPr lang="hu-HU" sz="2400" dirty="0" smtClean="0">
                <a:cs typeface="Times New Roman" pitchFamily="18" charset="0"/>
              </a:rPr>
              <a:t>keleti, kínai, indiai  </a:t>
            </a:r>
            <a:r>
              <a:rPr lang="hu-HU" sz="2400" dirty="0">
                <a:cs typeface="Times New Roman" pitchFamily="18" charset="0"/>
              </a:rPr>
              <a:t>orvoslási technikák is választhatók kiegészítő terápiaként.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SKMBT_C45216032111220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838" t="18511" r="9838" b="22456"/>
          <a:stretch>
            <a:fillRect/>
          </a:stretch>
        </p:blipFill>
        <p:spPr>
          <a:xfrm>
            <a:off x="179512" y="620688"/>
            <a:ext cx="8869212" cy="460851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SKMBT_C45216032111220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263" t="17398" r="11413" b="22456"/>
          <a:stretch>
            <a:fillRect/>
          </a:stretch>
        </p:blipFill>
        <p:spPr>
          <a:xfrm>
            <a:off x="-1" y="620688"/>
            <a:ext cx="8976997" cy="475252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SKMBT_C45216032111220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500" t="14056" r="21651" b="33594"/>
          <a:stretch>
            <a:fillRect/>
          </a:stretch>
        </p:blipFill>
        <p:spPr>
          <a:xfrm>
            <a:off x="409325" y="692696"/>
            <a:ext cx="8267131" cy="511256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339975" y="1052513"/>
            <a:ext cx="41306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>
                <a:latin typeface="Calibri" pitchFamily="34" charset="0"/>
              </a:rPr>
              <a:t>ÉP  TESTBEN  ÉP  LÉLEK!</a:t>
            </a:r>
          </a:p>
          <a:p>
            <a:pPr algn="ctr"/>
            <a:r>
              <a:rPr lang="hu-HU" sz="3200">
                <a:latin typeface="Calibri" pitchFamily="34" charset="0"/>
              </a:rPr>
              <a:t>(európai szemlélet)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761531" y="5013176"/>
            <a:ext cx="3322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latin typeface="Calibri" pitchFamily="34" charset="0"/>
              </a:rPr>
              <a:t>EGÉSZSÉG = ÉRTÉK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9388" y="2852738"/>
            <a:ext cx="87852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>
                <a:latin typeface="Calibri" pitchFamily="34" charset="0"/>
              </a:rPr>
              <a:t>ÉP  TESTET  AD  AZ  ÉP LÉLEK!</a:t>
            </a:r>
          </a:p>
          <a:p>
            <a:pPr algn="ctr"/>
            <a:r>
              <a:rPr lang="hu-HU" sz="3200">
                <a:latin typeface="Calibri" pitchFamily="34" charset="0"/>
              </a:rPr>
              <a:t>(indiai, kínai szemlélet)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719138" y="981075"/>
            <a:ext cx="77120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>
                <a:latin typeface="Times New Roman" pitchFamily="18" charset="0"/>
              </a:rPr>
              <a:t>Nagy kincs az egészség! Érdemes megtartani.</a:t>
            </a:r>
          </a:p>
          <a:p>
            <a:pPr algn="ctr"/>
            <a:endParaRPr lang="hu-HU" sz="3200">
              <a:latin typeface="Times New Roman" pitchFamily="18" charset="0"/>
            </a:endParaRPr>
          </a:p>
          <a:p>
            <a:pPr algn="ctr"/>
            <a:r>
              <a:rPr lang="hu-HU" sz="3200">
                <a:latin typeface="Times New Roman" pitchFamily="18" charset="0"/>
              </a:rPr>
              <a:t>Ebben az egyéné a legnagyobb felelősség.</a:t>
            </a:r>
          </a:p>
          <a:p>
            <a:pPr algn="ctr"/>
            <a:r>
              <a:rPr lang="hu-HU" sz="3200">
                <a:latin typeface="Times New Roman" pitchFamily="18" charset="0"/>
              </a:rPr>
              <a:t> </a:t>
            </a:r>
          </a:p>
          <a:p>
            <a:pPr algn="ctr"/>
            <a:r>
              <a:rPr lang="hu-HU" sz="3200">
                <a:latin typeface="Times New Roman" pitchFamily="18" charset="0"/>
              </a:rPr>
              <a:t>Tenni kell érte.</a:t>
            </a:r>
          </a:p>
          <a:p>
            <a:pPr algn="ctr"/>
            <a:endParaRPr lang="hu-HU" sz="3200" b="1" u="sng">
              <a:latin typeface="Times New Roman" pitchFamily="18" charset="0"/>
            </a:endParaRPr>
          </a:p>
          <a:p>
            <a:pPr algn="ctr"/>
            <a:r>
              <a:rPr lang="hu-HU" sz="3200" b="1" u="sng">
                <a:latin typeface="Times New Roman" pitchFamily="18" charset="0"/>
              </a:rPr>
              <a:t>Egészség = Harmónia</a:t>
            </a:r>
            <a:r>
              <a:rPr lang="hu-HU" sz="3200">
                <a:latin typeface="Times New Roman" pitchFamily="18" charset="0"/>
              </a:rPr>
              <a:t>, kiegyensúlyozottság.</a:t>
            </a:r>
          </a:p>
          <a:p>
            <a:pPr algn="ctr"/>
            <a:endParaRPr lang="hu-HU" sz="3200">
              <a:latin typeface="Times New Roman" pitchFamily="18" charset="0"/>
            </a:endParaRPr>
          </a:p>
          <a:p>
            <a:pPr algn="ctr"/>
            <a:r>
              <a:rPr lang="hu-HU" sz="3200">
                <a:latin typeface="Times New Roman" pitchFamily="18" charset="0"/>
              </a:rPr>
              <a:t>Fizikai, pszichés, szellemi, szociális jólét.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827088" y="981075"/>
            <a:ext cx="754221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800" b="1" u="sng">
                <a:latin typeface="Times New Roman" pitchFamily="18" charset="0"/>
              </a:rPr>
              <a:t>Az élet szép!</a:t>
            </a:r>
          </a:p>
          <a:p>
            <a:pPr algn="ctr"/>
            <a:endParaRPr lang="hu-HU" sz="2800">
              <a:latin typeface="Times New Roman" pitchFamily="18" charset="0"/>
            </a:endParaRPr>
          </a:p>
          <a:p>
            <a:pPr algn="ctr"/>
            <a:r>
              <a:rPr lang="hu-HU" sz="2800">
                <a:latin typeface="Times New Roman" pitchFamily="18" charset="0"/>
              </a:rPr>
              <a:t>Még tehetjük szebbé!</a:t>
            </a:r>
          </a:p>
          <a:p>
            <a:pPr algn="ctr"/>
            <a:endParaRPr lang="hu-HU" sz="2800">
              <a:latin typeface="Times New Roman" pitchFamily="18" charset="0"/>
            </a:endParaRPr>
          </a:p>
          <a:p>
            <a:pPr algn="ctr"/>
            <a:r>
              <a:rPr lang="hu-HU" sz="2800">
                <a:latin typeface="Times New Roman" pitchFamily="18" charset="0"/>
              </a:rPr>
              <a:t>Sajnos, tehetjük rosszabbá is.</a:t>
            </a:r>
          </a:p>
          <a:p>
            <a:pPr algn="ctr"/>
            <a:endParaRPr lang="hu-HU" sz="2800">
              <a:latin typeface="Times New Roman" pitchFamily="18" charset="0"/>
            </a:endParaRPr>
          </a:p>
          <a:p>
            <a:pPr algn="ctr"/>
            <a:r>
              <a:rPr lang="hu-HU" sz="2800">
                <a:latin typeface="Times New Roman" pitchFamily="18" charset="0"/>
              </a:rPr>
              <a:t>Főleg rajtunk múlik.</a:t>
            </a:r>
          </a:p>
          <a:p>
            <a:pPr algn="ctr"/>
            <a:endParaRPr lang="hu-HU" sz="2800" b="1" u="sng">
              <a:latin typeface="Times New Roman" pitchFamily="18" charset="0"/>
            </a:endParaRPr>
          </a:p>
          <a:p>
            <a:pPr algn="ctr"/>
            <a:r>
              <a:rPr lang="hu-HU" sz="2800" b="1" u="sng">
                <a:latin typeface="Times New Roman" pitchFamily="18" charset="0"/>
              </a:rPr>
              <a:t>Az egészséges életmód</a:t>
            </a:r>
            <a:r>
              <a:rPr lang="hu-HU" sz="2800">
                <a:latin typeface="Times New Roman" pitchFamily="18" charset="0"/>
              </a:rPr>
              <a:t>: harmónikus életvitel, </a:t>
            </a:r>
          </a:p>
          <a:p>
            <a:pPr algn="ctr"/>
            <a:r>
              <a:rPr lang="hu-HU" sz="2800">
                <a:latin typeface="Times New Roman" pitchFamily="18" charset="0"/>
              </a:rPr>
              <a:t>	                                  sok tényező összhangja.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82600" y="1920875"/>
            <a:ext cx="81788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4800">
                <a:latin typeface="Times New Roman" pitchFamily="18" charset="0"/>
              </a:rPr>
              <a:t>ÉTELED		az		ÉLETED!</a:t>
            </a:r>
          </a:p>
          <a:p>
            <a:pPr algn="ctr"/>
            <a:endParaRPr lang="hu-HU" sz="4800">
              <a:latin typeface="Times New Roman" pitchFamily="18" charset="0"/>
            </a:endParaRPr>
          </a:p>
          <a:p>
            <a:pPr algn="ctr"/>
            <a:endParaRPr lang="hu-HU" sz="4800">
              <a:latin typeface="Times New Roman" pitchFamily="18" charset="0"/>
            </a:endParaRPr>
          </a:p>
          <a:p>
            <a:pPr algn="ctr"/>
            <a:r>
              <a:rPr lang="hu-HU" sz="4800">
                <a:latin typeface="Times New Roman" pitchFamily="18" charset="0"/>
              </a:rPr>
              <a:t>Táplálkozási piramis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mutatkozás_Pag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SKMBT_C45212120609380_000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16743" b="5237"/>
          <a:stretch>
            <a:fillRect/>
          </a:stretch>
        </p:blipFill>
        <p:spPr>
          <a:xfrm>
            <a:off x="144463" y="-26988"/>
            <a:ext cx="8604250" cy="6926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KMBT_C45212120609380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-315913"/>
            <a:ext cx="10688638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51520" y="117693"/>
            <a:ext cx="856932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hu-HU" sz="2400" dirty="0">
              <a:cs typeface="Times New Roman" pitchFamily="18" charset="0"/>
            </a:endParaRPr>
          </a:p>
          <a:p>
            <a:pPr algn="ctr" eaLnBrk="0" hangingPunct="0"/>
            <a:r>
              <a:rPr lang="hu-HU" sz="2400" b="1" u="sng" dirty="0">
                <a:cs typeface="Times New Roman" pitchFamily="18" charset="0"/>
              </a:rPr>
              <a:t>HASZNOS, egészséges táplálékok</a:t>
            </a:r>
          </a:p>
          <a:p>
            <a:pPr algn="ctr" eaLnBrk="0" hangingPunct="0"/>
            <a:endParaRPr lang="hu-HU" sz="2400" dirty="0"/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HALAK: tengeri és folyami halfélék, tonhal, szardínia, lazac, tőkehalmáj, busa, harcsa, süllő, fogas...</a:t>
            </a:r>
          </a:p>
          <a:p>
            <a:pPr eaLnBrk="0" hangingPunct="0"/>
            <a:endParaRPr lang="hu-HU" sz="2400" dirty="0"/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SAJTOK sokfélesége kiemelkedő. Aki a tehéntej (termékek)</a:t>
            </a:r>
            <a:r>
              <a:rPr lang="hu-HU" sz="2400" dirty="0" err="1">
                <a:cs typeface="Times New Roman" pitchFamily="18" charset="0"/>
              </a:rPr>
              <a:t>-re</a:t>
            </a:r>
            <a:r>
              <a:rPr lang="hu-HU" sz="2400" dirty="0">
                <a:cs typeface="Times New Roman" pitchFamily="18" charset="0"/>
              </a:rPr>
              <a:t> allergiás, eheti a juhtúrót, kecskesajtot, …</a:t>
            </a:r>
          </a:p>
          <a:p>
            <a:pPr eaLnBrk="0" hangingPunct="0"/>
            <a:endParaRPr lang="hu-HU" sz="2400" dirty="0"/>
          </a:p>
          <a:p>
            <a:pPr eaLnBrk="0" hangingPunct="0"/>
            <a:r>
              <a:rPr lang="hu-HU" sz="2400" dirty="0" err="1">
                <a:cs typeface="Times New Roman" pitchFamily="18" charset="0"/>
              </a:rPr>
              <a:t>HAGYMA-félék</a:t>
            </a:r>
            <a:r>
              <a:rPr lang="hu-HU" sz="2400" dirty="0">
                <a:cs typeface="Times New Roman" pitchFamily="18" charset="0"/>
              </a:rPr>
              <a:t>: fokhagyma, vörös/lila hagyma, medvehagyma</a:t>
            </a:r>
            <a:r>
              <a:rPr lang="hu-HU" sz="2400" dirty="0" smtClean="0">
                <a:cs typeface="Times New Roman" pitchFamily="18" charset="0"/>
              </a:rPr>
              <a:t>.</a:t>
            </a:r>
          </a:p>
          <a:p>
            <a:pPr eaLnBrk="0" hangingPunct="0"/>
            <a:endParaRPr lang="hu-HU" sz="2400" dirty="0">
              <a:cs typeface="Times New Roman" pitchFamily="18" charset="0"/>
            </a:endParaRPr>
          </a:p>
          <a:p>
            <a:pPr eaLnBrk="0" hangingPunct="0"/>
            <a:r>
              <a:rPr lang="hu-HU" sz="2400" i="1" dirty="0" smtClean="0">
                <a:cs typeface="Times New Roman" pitchFamily="18" charset="0"/>
              </a:rPr>
              <a:t>Teljes kiőrlésű </a:t>
            </a:r>
            <a:r>
              <a:rPr lang="hu-HU" sz="2400" dirty="0" smtClean="0">
                <a:cs typeface="Times New Roman" pitchFamily="18" charset="0"/>
              </a:rPr>
              <a:t>gabonafélék, magvak, olajos magvak</a:t>
            </a:r>
          </a:p>
          <a:p>
            <a:pPr eaLnBrk="0" hangingPunct="0"/>
            <a:endParaRPr lang="hu-HU" sz="2400" dirty="0" smtClean="0">
              <a:cs typeface="Times New Roman" pitchFamily="18" charset="0"/>
            </a:endParaRPr>
          </a:p>
          <a:p>
            <a:pPr eaLnBrk="0" hangingPunct="0"/>
            <a:r>
              <a:rPr lang="hu-HU" sz="2400" i="1" dirty="0" smtClean="0">
                <a:cs typeface="Times New Roman" pitchFamily="18" charset="0"/>
              </a:rPr>
              <a:t>Zöldségek, gyümölcsök </a:t>
            </a:r>
            <a:r>
              <a:rPr lang="hu-HU" sz="2400" dirty="0" smtClean="0">
                <a:cs typeface="Times New Roman" pitchFamily="18" charset="0"/>
              </a:rPr>
              <a:t>(lehetőleg frissen)</a:t>
            </a:r>
          </a:p>
          <a:p>
            <a:pPr eaLnBrk="0" hangingPunct="0"/>
            <a:endParaRPr lang="hu-HU" sz="2400" dirty="0">
              <a:cs typeface="Times New Roman" pitchFamily="18" charset="0"/>
            </a:endParaRPr>
          </a:p>
          <a:p>
            <a:pPr eaLnBrk="0" hangingPunct="0"/>
            <a:r>
              <a:rPr lang="hu-HU" sz="2400" i="1" dirty="0" smtClean="0">
                <a:cs typeface="Times New Roman" pitchFamily="18" charset="0"/>
              </a:rPr>
              <a:t>Tejtermékek</a:t>
            </a:r>
          </a:p>
          <a:p>
            <a:pPr eaLnBrk="0" hangingPunct="0"/>
            <a:endParaRPr lang="hu-HU" sz="2400" i="1" dirty="0" smtClean="0">
              <a:cs typeface="Times New Roman" pitchFamily="18" charset="0"/>
            </a:endParaRPr>
          </a:p>
          <a:p>
            <a:pPr eaLnBrk="0" hangingPunct="0"/>
            <a:r>
              <a:rPr lang="hu-HU" sz="2400" dirty="0" smtClean="0">
                <a:cs typeface="Times New Roman" pitchFamily="18" charset="0"/>
              </a:rPr>
              <a:t>Húsok közül főleg </a:t>
            </a:r>
            <a:r>
              <a:rPr lang="hu-HU" sz="2400" i="1" dirty="0" smtClean="0">
                <a:cs typeface="Times New Roman" pitchFamily="18" charset="0"/>
              </a:rPr>
              <a:t>baromfifélék</a:t>
            </a:r>
            <a:r>
              <a:rPr lang="hu-HU" sz="2400" dirty="0" smtClean="0">
                <a:cs typeface="Times New Roman" pitchFamily="18" charset="0"/>
              </a:rPr>
              <a:t>, szárnyasok</a:t>
            </a:r>
            <a:endParaRPr lang="hu-H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1547813" y="508000"/>
            <a:ext cx="7127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2400" b="1" u="sng">
                <a:cs typeface="Times New Roman" pitchFamily="18" charset="0"/>
              </a:rPr>
              <a:t>Egészséges italok:</a:t>
            </a:r>
          </a:p>
          <a:p>
            <a:endParaRPr lang="hu-HU" sz="2400">
              <a:cs typeface="Times New Roman" pitchFamily="18" charset="0"/>
            </a:endParaRPr>
          </a:p>
          <a:p>
            <a:pPr eaLnBrk="0" hangingPunct="0"/>
            <a:r>
              <a:rPr lang="hu-HU" sz="2400">
                <a:cs typeface="Times New Roman" pitchFamily="18" charset="0"/>
              </a:rPr>
              <a:t>		szénsavmentes ásványvizek</a:t>
            </a:r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		szénsavmentes üdítők</a:t>
            </a:r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		rostos gyümölcslevek</a:t>
            </a:r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		kifacsart, 100%-os gyümölcslevek</a:t>
            </a:r>
            <a:endParaRPr lang="hu-HU" sz="2400"/>
          </a:p>
        </p:txBody>
      </p:sp>
      <p:sp>
        <p:nvSpPr>
          <p:cNvPr id="29699" name="Téglalap 2"/>
          <p:cNvSpPr>
            <a:spLocks noChangeArrowheads="1"/>
          </p:cNvSpPr>
          <p:nvPr/>
        </p:nvSpPr>
        <p:spPr bwMode="auto">
          <a:xfrm>
            <a:off x="3348038" y="2832100"/>
            <a:ext cx="4572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400">
                <a:cs typeface="Times New Roman" pitchFamily="18" charset="0"/>
              </a:rPr>
              <a:t>Jó minőségű száraz, vörös/rosé borok,</a:t>
            </a:r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Híres tájjellegű magyar borok (Villány, Szekszárd, Sümeg, Tokaj, Eger)</a:t>
            </a:r>
          </a:p>
          <a:p>
            <a:pPr eaLnBrk="0" hangingPunct="0"/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Finom sörök: mértékkel (étkezéshez kötve napi 1-2 pohár)</a:t>
            </a:r>
            <a:endParaRPr lang="hu-HU" sz="2400"/>
          </a:p>
          <a:p>
            <a:pPr eaLnBrk="0" hangingPunct="0"/>
            <a:endParaRPr lang="hu-H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SKMBT_C45216032111270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529"/>
            <a:ext cx="9144000" cy="646494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KMBT_C45216032111270_0002.jpg"/>
          <p:cNvPicPr>
            <a:picLocks noChangeAspect="1"/>
          </p:cNvPicPr>
          <p:nvPr/>
        </p:nvPicPr>
        <p:blipFill>
          <a:blip r:embed="rId2" cstate="print"/>
          <a:srcRect l="31100" t="19927" r="36613" b="29951"/>
          <a:stretch>
            <a:fillRect/>
          </a:stretch>
        </p:blipFill>
        <p:spPr>
          <a:xfrm>
            <a:off x="1619672" y="404664"/>
            <a:ext cx="5688632" cy="624362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258888" y="3284538"/>
            <a:ext cx="6985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2400" b="1" u="sng">
                <a:cs typeface="Times New Roman" pitchFamily="18" charset="0"/>
              </a:rPr>
              <a:t>FUNKCIONÁLIS élelmiszerek:</a:t>
            </a:r>
          </a:p>
          <a:p>
            <a:endParaRPr lang="hu-HU" sz="2400">
              <a:cs typeface="Times New Roman" pitchFamily="18" charset="0"/>
            </a:endParaRPr>
          </a:p>
          <a:p>
            <a:pPr eaLnBrk="0" hangingPunct="0"/>
            <a:r>
              <a:rPr lang="hu-HU" sz="2400">
                <a:cs typeface="Times New Roman" pitchFamily="18" charset="0"/>
              </a:rPr>
              <a:t>Gyárilag készített, meghatározott vitaminokkal és ásványi anyagokkal dúsított élelmiszerek, az egészségmegőrzés érdekében. Már gyógyhatású terméket is tartalmazó élelmiszerek is előállíthatók. </a:t>
            </a:r>
            <a:endParaRPr lang="hu-HU" sz="2400"/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1258888" y="765175"/>
            <a:ext cx="70580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2400" b="1" u="sng">
                <a:cs typeface="Times New Roman" pitchFamily="18" charset="0"/>
              </a:rPr>
              <a:t>OMEGA-3 zsírsavak:</a:t>
            </a:r>
          </a:p>
          <a:p>
            <a:endParaRPr lang="hu-HU" sz="2400">
              <a:cs typeface="Times New Roman" pitchFamily="18" charset="0"/>
            </a:endParaRPr>
          </a:p>
          <a:p>
            <a:pPr eaLnBrk="0" hangingPunct="0"/>
            <a:r>
              <a:rPr lang="hu-HU" sz="2400">
                <a:cs typeface="Times New Roman" pitchFamily="18" charset="0"/>
              </a:rPr>
              <a:t>Többszörösen telítetlen zsírsavak (hosszú szénláncú) csoportjának tagjai, melyek előnyös és fontos élettani tulajdonságokkal rendelkeznek. Kedvező hatásul főleg a szív-ér rendszerre van. </a:t>
            </a:r>
            <a:endParaRPr lang="hu-HU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323850" y="522288"/>
            <a:ext cx="87122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2400">
                <a:cs typeface="Times New Roman" pitchFamily="18" charset="0"/>
              </a:rPr>
              <a:t>Nagyon fontos a </a:t>
            </a:r>
            <a:r>
              <a:rPr lang="hu-HU" sz="2400" u="sng">
                <a:cs typeface="Times New Roman" pitchFamily="18" charset="0"/>
              </a:rPr>
              <a:t>konyhasó</a:t>
            </a:r>
            <a:r>
              <a:rPr lang="hu-HU" sz="2400">
                <a:cs typeface="Times New Roman" pitchFamily="18" charset="0"/>
              </a:rPr>
              <a:t> (NaCl) </a:t>
            </a:r>
            <a:r>
              <a:rPr lang="hu-HU" sz="2400" u="sng">
                <a:cs typeface="Times New Roman" pitchFamily="18" charset="0"/>
              </a:rPr>
              <a:t>fogyasztás csökkentése</a:t>
            </a:r>
            <a:r>
              <a:rPr lang="hu-HU" sz="2400">
                <a:cs typeface="Times New Roman" pitchFamily="18" charset="0"/>
              </a:rPr>
              <a:t>. </a:t>
            </a:r>
          </a:p>
          <a:p>
            <a:pPr eaLnBrk="0" hangingPunct="0"/>
            <a:r>
              <a:rPr lang="hu-HU" sz="2400">
                <a:cs typeface="Times New Roman" pitchFamily="18" charset="0"/>
              </a:rPr>
              <a:t>Ne sózzuk még külön az ételeinket!</a:t>
            </a:r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A magyar ember 3-4-szer több sót használ, mint kellene.</a:t>
            </a:r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A magas vérnyomás és a stroke kialakulásának egyik fő kockázati tényezője.</a:t>
            </a:r>
          </a:p>
          <a:p>
            <a:pPr eaLnBrk="0" hangingPunct="0"/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Éppen ezért, sokkal </a:t>
            </a:r>
            <a:r>
              <a:rPr lang="hu-HU" sz="2400" u="sng">
                <a:cs typeface="Times New Roman" pitchFamily="18" charset="0"/>
              </a:rPr>
              <a:t>kevesebb sót használjunk</a:t>
            </a:r>
            <a:r>
              <a:rPr lang="hu-HU" sz="2400">
                <a:cs typeface="Times New Roman" pitchFamily="18" charset="0"/>
              </a:rPr>
              <a:t> az ételek elkészítéséhez! Alkalmazzunk só helyett más fűszert.</a:t>
            </a:r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Távolítsuk el a sószórót az ebédlőasztalról!</a:t>
            </a:r>
          </a:p>
          <a:p>
            <a:pPr eaLnBrk="0" hangingPunct="0"/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2008 óta Magyarország is csatlakozott az Európai Bizottság sócsökkentő programjához: </a:t>
            </a:r>
            <a:r>
              <a:rPr lang="hu-HU" sz="2400" u="sng">
                <a:cs typeface="Times New Roman" pitchFamily="18" charset="0"/>
              </a:rPr>
              <a:t>STOP SÓ program</a:t>
            </a:r>
            <a:r>
              <a:rPr lang="hu-HU" sz="2400">
                <a:cs typeface="Times New Roman" pitchFamily="18" charset="0"/>
              </a:rPr>
              <a:t>. (élelmiszerek sótartalmának átlagosan 16%-os  csökkentése 4 év alatt, a széles körben fogyasztott élelmiszercsoportoknál). </a:t>
            </a:r>
            <a:r>
              <a:rPr lang="hu-HU" sz="1400">
                <a:cs typeface="Times New Roman" pitchFamily="18" charset="0"/>
              </a:rPr>
              <a:t>	</a:t>
            </a:r>
            <a:endParaRPr lang="hu-HU" sz="900"/>
          </a:p>
          <a:p>
            <a:pPr eaLnBrk="0" hangingPunct="0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323850" y="1588602"/>
            <a:ext cx="84550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2400" dirty="0">
                <a:latin typeface="Times New Roman" pitchFamily="18" charset="0"/>
              </a:rPr>
              <a:t>Védik a szervezetet a szabadgyökök, oxidációs termékek, </a:t>
            </a:r>
          </a:p>
          <a:p>
            <a:r>
              <a:rPr lang="hu-HU" sz="2400" dirty="0">
                <a:latin typeface="Times New Roman" pitchFamily="18" charset="0"/>
              </a:rPr>
              <a:t>oxidált receptorok káros hatásaitól. </a:t>
            </a:r>
          </a:p>
          <a:p>
            <a:endParaRPr lang="hu-HU" sz="2400" dirty="0">
              <a:latin typeface="Times New Roman" pitchFamily="18" charset="0"/>
            </a:endParaRPr>
          </a:p>
          <a:p>
            <a:r>
              <a:rPr lang="hu-HU" sz="2400" dirty="0">
                <a:latin typeface="Times New Roman" pitchFamily="18" charset="0"/>
              </a:rPr>
              <a:t>Gyulladáscsökkentő hatásúak. </a:t>
            </a:r>
          </a:p>
          <a:p>
            <a:endParaRPr lang="hu-HU" sz="2400" dirty="0">
              <a:latin typeface="Times New Roman" pitchFamily="18" charset="0"/>
            </a:endParaRPr>
          </a:p>
          <a:p>
            <a:r>
              <a:rPr lang="hu-HU" sz="2400" dirty="0">
                <a:latin typeface="Times New Roman" pitchFamily="18" charset="0"/>
              </a:rPr>
              <a:t>Támogatják a védekező rendszer működését.</a:t>
            </a:r>
          </a:p>
          <a:p>
            <a:endParaRPr lang="hu-HU" sz="2400" dirty="0">
              <a:latin typeface="Times New Roman" pitchFamily="18" charset="0"/>
            </a:endParaRPr>
          </a:p>
          <a:p>
            <a:r>
              <a:rPr lang="hu-HU" sz="2400" i="1" dirty="0">
                <a:latin typeface="Times New Roman" pitchFamily="18" charset="0"/>
              </a:rPr>
              <a:t>Lassítják a sejtek öregedési folyamatát.</a:t>
            </a:r>
          </a:p>
          <a:p>
            <a:endParaRPr lang="hu-HU" sz="2400" dirty="0">
              <a:latin typeface="Times New Roman" pitchFamily="18" charset="0"/>
            </a:endParaRPr>
          </a:p>
          <a:p>
            <a:r>
              <a:rPr lang="hu-HU" sz="2400" dirty="0">
                <a:latin typeface="Times New Roman" pitchFamily="18" charset="0"/>
              </a:rPr>
              <a:t>Csökkentik az érelmeszesedés kialakulását, védi a szívet</a:t>
            </a:r>
          </a:p>
          <a:p>
            <a:r>
              <a:rPr lang="hu-HU" sz="2400" dirty="0">
                <a:latin typeface="Times New Roman" pitchFamily="18" charset="0"/>
              </a:rPr>
              <a:t>és érrendszert.</a:t>
            </a:r>
          </a:p>
          <a:p>
            <a:endParaRPr lang="hu-HU" sz="2400" dirty="0">
              <a:latin typeface="Times New Roman" pitchFamily="18" charset="0"/>
            </a:endParaRPr>
          </a:p>
          <a:p>
            <a:r>
              <a:rPr lang="hu-HU" sz="2400" dirty="0">
                <a:latin typeface="Times New Roman" pitchFamily="18" charset="0"/>
              </a:rPr>
              <a:t>Gátolják a sejtek rosszindulatú daganatos elfajulását.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2700338" y="404813"/>
            <a:ext cx="3663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>
                <a:latin typeface="Times New Roman" pitchFamily="18" charset="0"/>
              </a:rPr>
              <a:t>Antioxidánsok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250825" y="469900"/>
            <a:ext cx="85693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2400" u="sng">
                <a:cs typeface="Times New Roman" pitchFamily="18" charset="0"/>
              </a:rPr>
              <a:t>Normál BÉLFLÓRA szükséges:</a:t>
            </a:r>
            <a:endParaRPr lang="hu-HU" sz="2400">
              <a:cs typeface="Times New Roman" pitchFamily="18" charset="0"/>
            </a:endParaRPr>
          </a:p>
          <a:p>
            <a:pPr eaLnBrk="0" hangingPunct="0"/>
            <a:r>
              <a:rPr lang="hu-HU" sz="2400">
                <a:cs typeface="Times New Roman" pitchFamily="18" charset="0"/>
              </a:rPr>
              <a:t>A megfelelő bélműködéshez, a gasztrointesztinális traktus jó működéséhez, de meghatározzák az egész szervezet állapotát, meghatározzák fizikai, lelki, szellemi jólétünket, befolyásolják az ember viselkedését, idegrendszeri, pszichés tevékenységét. </a:t>
            </a:r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		Ha nem megfelelő a bélflóra, ha hiányoznak a jó, hasznos baktériumok, vagy túlsúlyba kerülnek a káros mikrobák, kórokozók, nem csak az emésztés, felszívódás, bélműködés lesz kóros, hanem romlik a közérzet, lelki, hangulati zavarok keletkeznek és így egyrészt szomatikus, másrészt pszichés tünetek, eltérések lesznek. </a:t>
            </a:r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		Az egészséges, jó összetételű bélflóra kell a jól működő immunrendszerhez is.</a:t>
            </a:r>
            <a:endParaRPr lang="hu-HU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Bemutatkozás_Page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323850" y="971550"/>
            <a:ext cx="842486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2400">
                <a:cs typeface="Times New Roman" pitchFamily="18" charset="0"/>
              </a:rPr>
              <a:t>A jó, hasznos baktériumokban gazdag ételeink: joghurt, kefír, tejföl, tojás, savanyú káposzta.</a:t>
            </a:r>
          </a:p>
          <a:p>
            <a:pPr eaLnBrk="0" hangingPunct="0"/>
            <a:r>
              <a:rPr lang="hu-HU" sz="2400">
                <a:cs typeface="Times New Roman" pitchFamily="18" charset="0"/>
              </a:rPr>
              <a:t>A legfontosabb </a:t>
            </a:r>
            <a:r>
              <a:rPr lang="hu-HU" sz="2400" u="sng">
                <a:cs typeface="Times New Roman" pitchFamily="18" charset="0"/>
              </a:rPr>
              <a:t>probiotikumok</a:t>
            </a:r>
            <a:r>
              <a:rPr lang="hu-HU" sz="2400">
                <a:cs typeface="Times New Roman" pitchFamily="18" charset="0"/>
              </a:rPr>
              <a:t> a tejsavbaktériumok (Lactobacillus, Bifidobakterium, ……). </a:t>
            </a:r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Hasznos tevékenységük: energia nyerés a táplálékból, tápanyagokkal látják el a bél sejtjeit, védenek a fertőzéstől. </a:t>
            </a:r>
          </a:p>
          <a:p>
            <a:pPr eaLnBrk="0" hangingPunct="0"/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	A bélflóránkat károsító tényezők lehetnek: </a:t>
            </a:r>
          </a:p>
          <a:p>
            <a:pPr eaLnBrk="0" hangingPunct="0"/>
            <a:r>
              <a:rPr lang="hu-HU" sz="2400">
                <a:cs typeface="Times New Roman" pitchFamily="18" charset="0"/>
              </a:rPr>
              <a:t>antibiotikumok, különböző gyógyszerek, kémiai adalékanyagok, tartósítószerek, túlzott alkohol fogyasztás, erős dohányzás. </a:t>
            </a:r>
            <a:endParaRPr lang="hu-HU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611188" y="1157288"/>
            <a:ext cx="80645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2400" dirty="0">
                <a:cs typeface="Times New Roman" pitchFamily="18" charset="0"/>
              </a:rPr>
              <a:t>A jó működéshez </a:t>
            </a:r>
            <a:r>
              <a:rPr lang="hu-HU" sz="2400" u="sng" dirty="0" err="1">
                <a:cs typeface="Times New Roman" pitchFamily="18" charset="0"/>
              </a:rPr>
              <a:t>prebiotikumokra</a:t>
            </a:r>
            <a:r>
              <a:rPr lang="hu-HU" sz="2400" dirty="0">
                <a:cs typeface="Times New Roman" pitchFamily="18" charset="0"/>
              </a:rPr>
              <a:t> is szükség van.</a:t>
            </a:r>
          </a:p>
          <a:p>
            <a:endParaRPr lang="hu-HU" sz="2400" dirty="0">
              <a:cs typeface="Times New Roman" pitchFamily="18" charset="0"/>
            </a:endParaRPr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Ezek olyan természetes tápanyagok, emészthetetlen élelmiszer-összetevők, amelyekre nem hatnak a gyomor/bél rendszer emésztő enzimjei, így változatlan formában jutnak el a vastagbélig, ahol serkentik a kedvező hatású baktériumok (</a:t>
            </a:r>
            <a:r>
              <a:rPr lang="hu-HU" sz="2400" dirty="0" err="1">
                <a:cs typeface="Times New Roman" pitchFamily="18" charset="0"/>
              </a:rPr>
              <a:t>probiotikumok</a:t>
            </a:r>
            <a:r>
              <a:rPr lang="hu-HU" sz="2400" dirty="0">
                <a:cs typeface="Times New Roman" pitchFamily="18" charset="0"/>
              </a:rPr>
              <a:t>) szaporodását, működését</a:t>
            </a:r>
            <a:r>
              <a:rPr lang="hu-HU" sz="2400" dirty="0" smtClean="0">
                <a:cs typeface="Times New Roman" pitchFamily="18" charset="0"/>
              </a:rPr>
              <a:t>.</a:t>
            </a:r>
          </a:p>
          <a:p>
            <a:pPr eaLnBrk="0" hangingPunct="0"/>
            <a:endParaRPr lang="hu-HU" sz="2400" dirty="0"/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Ilyen </a:t>
            </a:r>
            <a:r>
              <a:rPr lang="hu-HU" sz="2400" dirty="0" err="1">
                <a:cs typeface="Times New Roman" pitchFamily="18" charset="0"/>
              </a:rPr>
              <a:t>prebiotikumok</a:t>
            </a:r>
            <a:r>
              <a:rPr lang="hu-HU" sz="2400" dirty="0">
                <a:cs typeface="Times New Roman" pitchFamily="18" charset="0"/>
              </a:rPr>
              <a:t>: fokhagyma, hagyma, articsóka, bab, borsó, búza, cikória, zabpehely, ….. </a:t>
            </a:r>
            <a:endParaRPr lang="hu-HU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275771" y="1988840"/>
            <a:ext cx="654166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4000" b="1" dirty="0"/>
              <a:t>Fontos gondolatok </a:t>
            </a:r>
            <a:r>
              <a:rPr lang="hu-HU" sz="4000" b="1" dirty="0" smtClean="0"/>
              <a:t>rímekben</a:t>
            </a:r>
          </a:p>
          <a:p>
            <a:pPr algn="ctr"/>
            <a:endParaRPr lang="hu-HU" sz="4000" b="1" dirty="0" smtClean="0"/>
          </a:p>
          <a:p>
            <a:pPr algn="ctr"/>
            <a:r>
              <a:rPr lang="hu-HU" sz="3000" b="1" dirty="0" smtClean="0"/>
              <a:t>(Saját humor és költői véna eredménye)</a:t>
            </a:r>
            <a:endParaRPr lang="hu-HU" sz="30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zövegdoboz 1"/>
          <p:cNvSpPr txBox="1">
            <a:spLocks noChangeArrowheads="1"/>
          </p:cNvSpPr>
          <p:nvPr/>
        </p:nvSpPr>
        <p:spPr bwMode="auto">
          <a:xfrm>
            <a:off x="250825" y="188913"/>
            <a:ext cx="8402638" cy="698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500"/>
              <a:t>POLIFENOL, JÓ </a:t>
            </a:r>
            <a:r>
              <a:rPr lang="hu-HU" sz="2500" b="1"/>
              <a:t>VÖRÖS BOR</a:t>
            </a:r>
            <a:r>
              <a:rPr lang="hu-HU" sz="2500"/>
              <a:t>.</a:t>
            </a:r>
          </a:p>
          <a:p>
            <a:r>
              <a:rPr lang="hu-HU" sz="2500"/>
              <a:t> </a:t>
            </a:r>
          </a:p>
          <a:p>
            <a:r>
              <a:rPr lang="hu-HU" sz="2500"/>
              <a:t>AZ EGÉSZSÉG A NAGY TÉT, A JÓ </a:t>
            </a:r>
            <a:r>
              <a:rPr lang="hu-HU" sz="2500" b="1"/>
              <a:t>CSOKI</a:t>
            </a:r>
            <a:r>
              <a:rPr lang="hu-HU" sz="2500"/>
              <a:t> CSAK AZ </a:t>
            </a:r>
            <a:r>
              <a:rPr lang="hu-HU" sz="2500" b="1"/>
              <a:t>ÉT</a:t>
            </a:r>
            <a:r>
              <a:rPr lang="hu-HU" sz="2500"/>
              <a:t>.</a:t>
            </a:r>
          </a:p>
          <a:p>
            <a:endParaRPr lang="hu-HU" sz="2500"/>
          </a:p>
          <a:p>
            <a:endParaRPr lang="hu-HU" sz="2500"/>
          </a:p>
          <a:p>
            <a:r>
              <a:rPr lang="hu-HU" sz="2500"/>
              <a:t> HÉJAK, </a:t>
            </a:r>
            <a:r>
              <a:rPr lang="hu-HU" sz="2500" b="1"/>
              <a:t>MAGVAK</a:t>
            </a:r>
            <a:r>
              <a:rPr lang="hu-HU" sz="2500"/>
              <a:t>, </a:t>
            </a:r>
            <a:r>
              <a:rPr lang="hu-HU" sz="2500" b="1"/>
              <a:t>GABONÁK</a:t>
            </a:r>
            <a:r>
              <a:rPr lang="hu-HU" sz="2500"/>
              <a:t>, JÓK EZEK, </a:t>
            </a:r>
          </a:p>
          <a:p>
            <a:r>
              <a:rPr lang="hu-HU" sz="2500"/>
              <a:t>NEM BABONÁK.</a:t>
            </a:r>
          </a:p>
          <a:p>
            <a:r>
              <a:rPr lang="hu-HU" sz="2500"/>
              <a:t>  </a:t>
            </a:r>
          </a:p>
          <a:p>
            <a:r>
              <a:rPr lang="hu-HU" sz="2500"/>
              <a:t> </a:t>
            </a:r>
          </a:p>
          <a:p>
            <a:r>
              <a:rPr lang="hu-HU" sz="2500" b="1"/>
              <a:t>TŐKEHALMÁJ</a:t>
            </a:r>
            <a:r>
              <a:rPr lang="hu-HU" sz="2500"/>
              <a:t>, VÉKONY </a:t>
            </a:r>
            <a:r>
              <a:rPr lang="hu-HU" sz="2500" b="1"/>
              <a:t>LAZAC</a:t>
            </a:r>
            <a:r>
              <a:rPr lang="hu-HU" sz="2500"/>
              <a:t>, </a:t>
            </a:r>
          </a:p>
          <a:p>
            <a:r>
              <a:rPr lang="hu-HU" sz="2500"/>
              <a:t>EGÉSZSÉGES ÉS JÓ FALAT.</a:t>
            </a:r>
          </a:p>
          <a:p>
            <a:endParaRPr lang="hu-HU" sz="2500"/>
          </a:p>
          <a:p>
            <a:r>
              <a:rPr lang="hu-HU" sz="2500" b="1"/>
              <a:t>TÖNKÖLYBÚZA</a:t>
            </a:r>
            <a:r>
              <a:rPr lang="hu-HU" sz="2500"/>
              <a:t>, </a:t>
            </a:r>
            <a:r>
              <a:rPr lang="hu-HU" sz="2500" b="1"/>
              <a:t>ROZS KENYÉR</a:t>
            </a:r>
            <a:r>
              <a:rPr lang="hu-HU" sz="2500"/>
              <a:t>, JÓ A SAJTHOZ,</a:t>
            </a:r>
          </a:p>
          <a:p>
            <a:r>
              <a:rPr lang="hu-HU" sz="2500"/>
              <a:t> SOKAT ÉR.</a:t>
            </a:r>
          </a:p>
          <a:p>
            <a:r>
              <a:rPr lang="hu-HU" sz="2500"/>
              <a:t> </a:t>
            </a:r>
          </a:p>
          <a:p>
            <a:r>
              <a:rPr lang="hu-HU" sz="2500" b="1"/>
              <a:t>BARNA RIZS</a:t>
            </a:r>
            <a:r>
              <a:rPr lang="hu-HU" sz="2500"/>
              <a:t> ÉS </a:t>
            </a:r>
            <a:r>
              <a:rPr lang="hu-HU" sz="2500" b="1"/>
              <a:t>BARNA CUKOR</a:t>
            </a:r>
            <a:r>
              <a:rPr lang="hu-HU" sz="2500"/>
              <a:t>, </a:t>
            </a:r>
          </a:p>
          <a:p>
            <a:r>
              <a:rPr lang="hu-HU" sz="2500"/>
              <a:t>MONDJUK EZT EL NAGYON SOKSZOR.</a:t>
            </a:r>
            <a:endParaRPr lang="hu-HU" sz="2700"/>
          </a:p>
          <a:p>
            <a:endParaRPr lang="hu-HU" sz="2700"/>
          </a:p>
        </p:txBody>
      </p:sp>
      <p:sp>
        <p:nvSpPr>
          <p:cNvPr id="50179" name="Szövegdoboz 1"/>
          <p:cNvSpPr txBox="1">
            <a:spLocks noChangeArrowheads="1"/>
          </p:cNvSpPr>
          <p:nvPr/>
        </p:nvSpPr>
        <p:spPr bwMode="auto">
          <a:xfrm>
            <a:off x="4414838" y="2276475"/>
            <a:ext cx="282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800"/>
              <a:t> </a:t>
            </a:r>
          </a:p>
          <a:p>
            <a:pPr algn="ctr"/>
            <a:endParaRPr lang="hu-HU" sz="2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zövegdoboz 1"/>
          <p:cNvSpPr txBox="1">
            <a:spLocks noChangeArrowheads="1"/>
          </p:cNvSpPr>
          <p:nvPr/>
        </p:nvSpPr>
        <p:spPr bwMode="auto">
          <a:xfrm>
            <a:off x="468313" y="188913"/>
            <a:ext cx="8675687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500" b="1" dirty="0"/>
              <a:t>OLIVA, TÖKMAG, OLAJOK</a:t>
            </a:r>
            <a:r>
              <a:rPr lang="hu-HU" sz="2500" dirty="0"/>
              <a:t>, MÁR RÉGÓTA </a:t>
            </a:r>
          </a:p>
          <a:p>
            <a:pPr algn="ctr"/>
            <a:r>
              <a:rPr lang="hu-HU" sz="2500" dirty="0"/>
              <a:t>NEM NASSOLOK.</a:t>
            </a:r>
          </a:p>
          <a:p>
            <a:pPr algn="ctr"/>
            <a:endParaRPr lang="hu-HU" sz="2500" dirty="0"/>
          </a:p>
          <a:p>
            <a:pPr algn="ctr"/>
            <a:r>
              <a:rPr lang="hu-HU" sz="2500" b="1" dirty="0"/>
              <a:t>TŐKEHALMÁJ, ABONETT</a:t>
            </a:r>
            <a:r>
              <a:rPr lang="hu-HU" sz="2500" dirty="0"/>
              <a:t>, A TESTEM ÉPP JOBB LETT.</a:t>
            </a:r>
          </a:p>
          <a:p>
            <a:pPr algn="ctr"/>
            <a:r>
              <a:rPr lang="hu-HU" sz="2500" dirty="0"/>
              <a:t> </a:t>
            </a:r>
          </a:p>
          <a:p>
            <a:pPr algn="ctr"/>
            <a:r>
              <a:rPr lang="hu-HU" sz="2500" dirty="0"/>
              <a:t>METRÓ, ILLÉS, FONOGRÁF, </a:t>
            </a:r>
            <a:r>
              <a:rPr lang="hu-HU" sz="2500" b="1" dirty="0"/>
              <a:t>ZSÍRSAVAKBÓL OMEGÁT</a:t>
            </a:r>
            <a:r>
              <a:rPr lang="hu-HU" sz="2500" dirty="0"/>
              <a:t>.</a:t>
            </a:r>
          </a:p>
          <a:p>
            <a:pPr algn="ctr"/>
            <a:endParaRPr lang="hu-HU" sz="2500" dirty="0"/>
          </a:p>
          <a:p>
            <a:pPr algn="ctr"/>
            <a:r>
              <a:rPr lang="hu-HU" sz="2500" dirty="0"/>
              <a:t>KEVESEBB KEKSZ, </a:t>
            </a:r>
          </a:p>
          <a:p>
            <a:pPr algn="ctr"/>
            <a:r>
              <a:rPr lang="hu-HU" sz="2500" b="1" dirty="0"/>
              <a:t>GYAKORIBB SZEX</a:t>
            </a:r>
            <a:r>
              <a:rPr lang="hu-HU" sz="2500" dirty="0"/>
              <a:t>, </a:t>
            </a:r>
          </a:p>
          <a:p>
            <a:pPr algn="ctr"/>
            <a:r>
              <a:rPr lang="hu-HU" sz="2500" dirty="0"/>
              <a:t>MEGLÁSD, JOBB LESZ.</a:t>
            </a:r>
          </a:p>
          <a:p>
            <a:pPr algn="ctr"/>
            <a:r>
              <a:rPr lang="hu-HU" sz="2500" dirty="0"/>
              <a:t> </a:t>
            </a:r>
          </a:p>
          <a:p>
            <a:pPr algn="ctr"/>
            <a:endParaRPr lang="hu-HU" sz="2500" dirty="0"/>
          </a:p>
          <a:p>
            <a:pPr algn="ctr"/>
            <a:r>
              <a:rPr lang="hu-HU" sz="2500" dirty="0"/>
              <a:t>HA ÉJSZAKA HORKOLTÁL, </a:t>
            </a:r>
          </a:p>
          <a:p>
            <a:pPr algn="ctr"/>
            <a:r>
              <a:rPr lang="hu-HU" sz="2500" dirty="0"/>
              <a:t>NAPPAL </a:t>
            </a:r>
            <a:r>
              <a:rPr lang="hu-HU" sz="2500" b="1" dirty="0"/>
              <a:t>TÖBBET MOZOGJÁL</a:t>
            </a:r>
            <a:r>
              <a:rPr lang="hu-HU" sz="2500" dirty="0"/>
              <a:t>.</a:t>
            </a:r>
          </a:p>
          <a:p>
            <a:pPr algn="ctr"/>
            <a:r>
              <a:rPr lang="hu-HU" sz="2500" dirty="0"/>
              <a:t> </a:t>
            </a:r>
          </a:p>
          <a:p>
            <a:pPr algn="ctr"/>
            <a:r>
              <a:rPr lang="hu-HU" sz="2500" dirty="0"/>
              <a:t>JÓ HATÁSSAL VAN A PALIKRA, </a:t>
            </a:r>
          </a:p>
          <a:p>
            <a:pPr algn="ctr"/>
            <a:r>
              <a:rPr lang="hu-HU" sz="2500" dirty="0"/>
              <a:t>AZ EGÉSZSÉGES </a:t>
            </a:r>
            <a:r>
              <a:rPr lang="hu-HU" sz="2500" b="1" dirty="0"/>
              <a:t>HALIKRA</a:t>
            </a:r>
            <a:r>
              <a:rPr lang="hu-HU" sz="2500" dirty="0"/>
              <a:t>.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Kép 2" descr="scan1.jpg"/>
          <p:cNvPicPr>
            <a:picLocks noChangeAspect="1"/>
          </p:cNvPicPr>
          <p:nvPr/>
        </p:nvPicPr>
        <p:blipFill>
          <a:blip r:embed="rId2" cstate="print"/>
          <a:srcRect l="5443" t="6950" r="11385" b="9052"/>
          <a:stretch>
            <a:fillRect/>
          </a:stretch>
        </p:blipFill>
        <p:spPr bwMode="auto">
          <a:xfrm>
            <a:off x="2195513" y="0"/>
            <a:ext cx="4752975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971550" y="1844675"/>
            <a:ext cx="7464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000" b="1"/>
              <a:t>Fogadjuk meg a jótanácsokat!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zövegdoboz 1"/>
          <p:cNvSpPr txBox="1">
            <a:spLocks noChangeArrowheads="1"/>
          </p:cNvSpPr>
          <p:nvPr/>
        </p:nvSpPr>
        <p:spPr bwMode="auto">
          <a:xfrm>
            <a:off x="1476375" y="188913"/>
            <a:ext cx="5483225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/>
              <a:t>Mit mond az </a:t>
            </a:r>
            <a:r>
              <a:rPr lang="hu-HU" sz="2400" b="1" u="sng"/>
              <a:t>okos angol</a:t>
            </a:r>
            <a:r>
              <a:rPr lang="hu-HU" sz="2400"/>
              <a:t>?</a:t>
            </a:r>
          </a:p>
          <a:p>
            <a:pPr algn="ctr"/>
            <a:r>
              <a:rPr lang="hu-HU" sz="2400"/>
              <a:t> </a:t>
            </a:r>
          </a:p>
          <a:p>
            <a:pPr algn="ctr"/>
            <a:r>
              <a:rPr lang="hu-HU" sz="2400"/>
              <a:t>Reggelizz, mint a királyok,</a:t>
            </a:r>
          </a:p>
          <a:p>
            <a:pPr algn="ctr"/>
            <a:r>
              <a:rPr lang="hu-HU" sz="2400"/>
              <a:t> </a:t>
            </a:r>
          </a:p>
          <a:p>
            <a:pPr algn="ctr"/>
            <a:r>
              <a:rPr lang="hu-HU" sz="2400"/>
              <a:t>Ebédelj, mint a polgárok,</a:t>
            </a:r>
          </a:p>
          <a:p>
            <a:pPr algn="ctr"/>
            <a:r>
              <a:rPr lang="hu-HU" sz="2400"/>
              <a:t> </a:t>
            </a:r>
          </a:p>
          <a:p>
            <a:pPr algn="ctr"/>
            <a:r>
              <a:rPr lang="hu-HU" sz="2400"/>
              <a:t>Vacsorázz, mint a koldusok.</a:t>
            </a:r>
          </a:p>
          <a:p>
            <a:pPr algn="ctr"/>
            <a:r>
              <a:rPr lang="hu-HU" sz="2400"/>
              <a:t> </a:t>
            </a:r>
          </a:p>
          <a:p>
            <a:pPr algn="ctr"/>
            <a:r>
              <a:rPr lang="hu-HU" sz="2400"/>
              <a:t> </a:t>
            </a:r>
          </a:p>
          <a:p>
            <a:pPr algn="ctr"/>
            <a:r>
              <a:rPr lang="hu-HU" sz="2400"/>
              <a:t> </a:t>
            </a:r>
          </a:p>
          <a:p>
            <a:pPr algn="ctr"/>
            <a:r>
              <a:rPr lang="hu-HU" sz="2400"/>
              <a:t>Mit mond a </a:t>
            </a:r>
            <a:r>
              <a:rPr lang="hu-HU" sz="2400" b="1" u="sng"/>
              <a:t>bölcs kínai</a:t>
            </a:r>
            <a:r>
              <a:rPr lang="hu-HU" sz="2400"/>
              <a:t>?</a:t>
            </a:r>
          </a:p>
          <a:p>
            <a:pPr algn="ctr"/>
            <a:r>
              <a:rPr lang="hu-HU" sz="2400"/>
              <a:t> </a:t>
            </a:r>
          </a:p>
          <a:p>
            <a:pPr algn="ctr"/>
            <a:r>
              <a:rPr lang="hu-HU" sz="2400"/>
              <a:t>A reggelit edd meg magad.</a:t>
            </a:r>
          </a:p>
          <a:p>
            <a:pPr algn="ctr"/>
            <a:r>
              <a:rPr lang="hu-HU" sz="2400"/>
              <a:t> </a:t>
            </a:r>
          </a:p>
          <a:p>
            <a:pPr algn="ctr"/>
            <a:r>
              <a:rPr lang="hu-HU" sz="2400"/>
              <a:t>Az ebédet osztd meg a felebarátoddal.</a:t>
            </a:r>
          </a:p>
          <a:p>
            <a:pPr algn="ctr"/>
            <a:r>
              <a:rPr lang="hu-HU" sz="2400"/>
              <a:t> </a:t>
            </a:r>
          </a:p>
          <a:p>
            <a:pPr algn="ctr"/>
            <a:r>
              <a:rPr lang="hu-HU" sz="2400"/>
              <a:t>A vacsorát add az ellenségednek.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KMBT_C45216032111320.jpg"/>
          <p:cNvPicPr>
            <a:picLocks noChangeAspect="1"/>
          </p:cNvPicPr>
          <p:nvPr/>
        </p:nvPicPr>
        <p:blipFill>
          <a:blip r:embed="rId2" cstate="print"/>
          <a:srcRect l="9838" t="14358" r="17713" b="38862"/>
          <a:stretch>
            <a:fillRect/>
          </a:stretch>
        </p:blipFill>
        <p:spPr>
          <a:xfrm>
            <a:off x="467544" y="1124744"/>
            <a:ext cx="8202054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/>
          </p:cNvSpPr>
          <p:nvPr/>
        </p:nvSpPr>
        <p:spPr bwMode="auto">
          <a:xfrm>
            <a:off x="1547813" y="425450"/>
            <a:ext cx="651668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76275" algn="l"/>
              </a:tabLst>
            </a:pPr>
            <a:r>
              <a:rPr lang="hu-HU" sz="2400" b="1" u="sng">
                <a:cs typeface="Times New Roman" pitchFamily="18" charset="0"/>
              </a:rPr>
              <a:t>Célértékek:</a:t>
            </a:r>
          </a:p>
          <a:p>
            <a:pPr>
              <a:tabLst>
                <a:tab pos="676275" algn="l"/>
              </a:tabLst>
            </a:pPr>
            <a:endParaRPr lang="hu-HU" sz="24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676275" algn="l"/>
              </a:tabLst>
            </a:pPr>
            <a:r>
              <a:rPr lang="hu-HU" sz="2400">
                <a:cs typeface="Times New Roman" pitchFamily="18" charset="0"/>
              </a:rPr>
              <a:t>normál BMI (20 - 25 kg/m</a:t>
            </a:r>
            <a:r>
              <a:rPr lang="hu-HU" sz="2400" baseline="30000">
                <a:cs typeface="Times New Roman" pitchFamily="18" charset="0"/>
              </a:rPr>
              <a:t>2</a:t>
            </a:r>
            <a:r>
              <a:rPr lang="hu-HU" sz="2400">
                <a:cs typeface="Times New Roman" pitchFamily="18" charset="0"/>
              </a:rPr>
              <a:t>)</a:t>
            </a:r>
          </a:p>
          <a:p>
            <a:pPr eaLnBrk="0" hangingPunct="0">
              <a:tabLst>
                <a:tab pos="676275" algn="l"/>
              </a:tabLst>
            </a:pPr>
            <a:endParaRPr lang="hu-HU" sz="2400"/>
          </a:p>
          <a:p>
            <a:pPr eaLnBrk="0" hangingPunct="0">
              <a:buFontTx/>
              <a:buChar char="•"/>
              <a:tabLst>
                <a:tab pos="676275" algn="l"/>
              </a:tabLst>
            </a:pPr>
            <a:r>
              <a:rPr lang="hu-HU" sz="2400">
                <a:cs typeface="Times New Roman" pitchFamily="18" charset="0"/>
              </a:rPr>
              <a:t>haskörfogat (♀: 88 cm, ♂:102 cm)</a:t>
            </a:r>
          </a:p>
          <a:p>
            <a:pPr eaLnBrk="0" hangingPunct="0">
              <a:tabLst>
                <a:tab pos="676275" algn="l"/>
              </a:tabLst>
            </a:pPr>
            <a:endParaRPr lang="hu-HU" sz="2400"/>
          </a:p>
          <a:p>
            <a:pPr eaLnBrk="0" hangingPunct="0">
              <a:buFontTx/>
              <a:buChar char="•"/>
              <a:tabLst>
                <a:tab pos="676275" algn="l"/>
              </a:tabLst>
            </a:pPr>
            <a:r>
              <a:rPr lang="hu-HU" sz="2400">
                <a:cs typeface="Times New Roman" pitchFamily="18" charset="0"/>
              </a:rPr>
              <a:t>vérnyomás: 140/90 Hgmm alatt</a:t>
            </a:r>
          </a:p>
          <a:p>
            <a:pPr eaLnBrk="0" hangingPunct="0">
              <a:buFontTx/>
              <a:buChar char="•"/>
              <a:tabLst>
                <a:tab pos="676275" algn="l"/>
              </a:tabLst>
            </a:pPr>
            <a:endParaRPr lang="hu-HU" sz="2400"/>
          </a:p>
          <a:p>
            <a:pPr eaLnBrk="0" hangingPunct="0">
              <a:tabLst>
                <a:tab pos="676275" algn="l"/>
              </a:tabLst>
            </a:pPr>
            <a:r>
              <a:rPr lang="hu-HU" sz="2400">
                <a:cs typeface="Times New Roman" pitchFamily="18" charset="0"/>
              </a:rPr>
              <a:t>		(fennálló cukorbetegség, hipertónia, vesebetegség, agyi ér probléma</a:t>
            </a:r>
            <a:endParaRPr lang="hu-HU" sz="2400"/>
          </a:p>
          <a:p>
            <a:pPr eaLnBrk="0" hangingPunct="0">
              <a:tabLst>
                <a:tab pos="676275" algn="l"/>
              </a:tabLst>
            </a:pPr>
            <a:r>
              <a:rPr lang="hu-HU" sz="2400">
                <a:cs typeface="Times New Roman" pitchFamily="18" charset="0"/>
              </a:rPr>
              <a:t>		esetén: 130/80 Hgmm alatt)</a:t>
            </a:r>
            <a:endParaRPr lang="hu-HU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mutatkozás_Page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pic>
        <p:nvPicPr>
          <p:cNvPr id="3" name="Kép 2" descr="Bemutatkozás_Page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900113" y="1630363"/>
            <a:ext cx="77755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2400">
                <a:cs typeface="Times New Roman" pitchFamily="18" charset="0"/>
              </a:rPr>
              <a:t>vér/plazma paraméterek:</a:t>
            </a:r>
          </a:p>
          <a:p>
            <a:pPr eaLnBrk="0" hangingPunct="0"/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éhgyomri vércukor		&lt;	6 mmol/l (4-6 mmol/l)</a:t>
            </a:r>
          </a:p>
          <a:p>
            <a:pPr eaLnBrk="0" hangingPunct="0"/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étkezés utáni vércukor	&lt;	7,5 mmol/l</a:t>
            </a:r>
          </a:p>
          <a:p>
            <a:pPr eaLnBrk="0" hangingPunct="0"/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		HbA</a:t>
            </a:r>
            <a:r>
              <a:rPr lang="hu-HU" sz="2400" baseline="-30000">
                <a:cs typeface="Times New Roman" pitchFamily="18" charset="0"/>
              </a:rPr>
              <a:t>1C</a:t>
            </a:r>
            <a:r>
              <a:rPr lang="hu-HU" sz="2400">
                <a:cs typeface="Times New Roman" pitchFamily="18" charset="0"/>
              </a:rPr>
              <a:t>		&lt;	7 %</a:t>
            </a:r>
            <a:endParaRPr lang="hu-HU" sz="2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zövegdoboz 1"/>
          <p:cNvSpPr txBox="1">
            <a:spLocks noChangeArrowheads="1"/>
          </p:cNvSpPr>
          <p:nvPr/>
        </p:nvSpPr>
        <p:spPr bwMode="auto">
          <a:xfrm>
            <a:off x="1835150" y="981075"/>
            <a:ext cx="5414963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000" b="1"/>
              <a:t>DIABETES  +  OBESITY =</a:t>
            </a:r>
            <a:endParaRPr lang="hu-HU" sz="3000"/>
          </a:p>
          <a:p>
            <a:pPr algn="ctr"/>
            <a:r>
              <a:rPr lang="hu-HU" sz="3000" b="1"/>
              <a:t> </a:t>
            </a:r>
            <a:endParaRPr lang="hu-HU" sz="3000"/>
          </a:p>
          <a:p>
            <a:pPr algn="ctr"/>
            <a:r>
              <a:rPr lang="hu-HU" sz="3000" b="1"/>
              <a:t>DIABESITIY</a:t>
            </a:r>
          </a:p>
          <a:p>
            <a:pPr algn="ctr"/>
            <a:endParaRPr lang="hu-HU" sz="3000" b="1"/>
          </a:p>
          <a:p>
            <a:pPr algn="ctr"/>
            <a:endParaRPr lang="hu-HU" sz="3000" b="1"/>
          </a:p>
          <a:p>
            <a:pPr algn="ctr"/>
            <a:endParaRPr lang="hu-HU" sz="3000" b="1"/>
          </a:p>
          <a:p>
            <a:pPr algn="ctr"/>
            <a:endParaRPr lang="hu-HU" sz="3000" b="1"/>
          </a:p>
          <a:p>
            <a:pPr algn="ctr"/>
            <a:r>
              <a:rPr lang="hu-HU" sz="3000" b="1"/>
              <a:t>METABOLIKUS SZINDRÓMA</a:t>
            </a:r>
            <a:endParaRPr lang="hu-HU" sz="3000"/>
          </a:p>
          <a:p>
            <a:pPr algn="ctr"/>
            <a:r>
              <a:rPr lang="hu-HU" b="1"/>
              <a:t> </a:t>
            </a:r>
            <a:endParaRPr lang="hu-HU"/>
          </a:p>
          <a:p>
            <a:pPr algn="ctr"/>
            <a:endParaRPr lang="hu-H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323850" y="620782"/>
            <a:ext cx="84963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2400" b="1" u="sng" dirty="0">
                <a:cs typeface="Times New Roman" pitchFamily="18" charset="0"/>
              </a:rPr>
              <a:t>A VILÁG 2 nagy GLOBÁLIS problémája</a:t>
            </a:r>
          </a:p>
          <a:p>
            <a:endParaRPr lang="hu-HU" sz="2400" dirty="0"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hu-HU" sz="2400" dirty="0">
                <a:cs typeface="Times New Roman" pitchFamily="18" charset="0"/>
              </a:rPr>
              <a:t>alultápláltság, kóros soványság, éhezés, ami </a:t>
            </a:r>
            <a:r>
              <a:rPr lang="hu-HU" sz="2400" dirty="0" smtClean="0">
                <a:cs typeface="Times New Roman" pitchFamily="18" charset="0"/>
              </a:rPr>
              <a:t>betegségekhez, éhségödémához </a:t>
            </a:r>
            <a:r>
              <a:rPr lang="hu-HU" sz="2400" dirty="0">
                <a:cs typeface="Times New Roman" pitchFamily="18" charset="0"/>
              </a:rPr>
              <a:t>és halálhoz vezet</a:t>
            </a:r>
          </a:p>
          <a:p>
            <a:pPr eaLnBrk="0" hangingPunct="0">
              <a:buFontTx/>
              <a:buChar char="-"/>
            </a:pPr>
            <a:endParaRPr lang="hu-HU" sz="2400" dirty="0">
              <a:cs typeface="Times New Roman" pitchFamily="18" charset="0"/>
            </a:endParaRPr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- túltápláltság, kövérség, elhízás, és ezek káros hatása az egész szervezetre, </a:t>
            </a:r>
            <a:endParaRPr lang="hu-HU" sz="2400" dirty="0"/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		     főleg a </a:t>
            </a:r>
            <a:r>
              <a:rPr lang="hu-HU" sz="2400" dirty="0" err="1">
                <a:cs typeface="Times New Roman" pitchFamily="18" charset="0"/>
              </a:rPr>
              <a:t>cardio-</a:t>
            </a:r>
            <a:r>
              <a:rPr lang="hu-HU" sz="2400" dirty="0">
                <a:cs typeface="Times New Roman" pitchFamily="18" charset="0"/>
              </a:rPr>
              <a:t> és </a:t>
            </a:r>
            <a:r>
              <a:rPr lang="hu-HU" sz="2400" dirty="0" err="1">
                <a:cs typeface="Times New Roman" pitchFamily="18" charset="0"/>
              </a:rPr>
              <a:t>cerebro</a:t>
            </a:r>
            <a:r>
              <a:rPr lang="hu-HU" sz="2400" dirty="0">
                <a:cs typeface="Times New Roman" pitchFamily="18" charset="0"/>
              </a:rPr>
              <a:t> </a:t>
            </a:r>
            <a:r>
              <a:rPr lang="hu-HU" sz="2400" dirty="0" err="1">
                <a:cs typeface="Times New Roman" pitchFamily="18" charset="0"/>
              </a:rPr>
              <a:t>vascularis</a:t>
            </a:r>
            <a:r>
              <a:rPr lang="hu-HU" sz="2400" dirty="0">
                <a:cs typeface="Times New Roman" pitchFamily="18" charset="0"/>
              </a:rPr>
              <a:t> rendszerre</a:t>
            </a:r>
            <a:endParaRPr lang="hu-HU" sz="2400" dirty="0"/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			            ↓  		↓</a:t>
            </a:r>
            <a:endParaRPr lang="hu-HU" sz="2400" dirty="0"/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			        ISZB	     stroke</a:t>
            </a:r>
            <a:endParaRPr lang="hu-HU" sz="2400" dirty="0"/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				↓  	  (agyi érkatasztrófa)</a:t>
            </a:r>
            <a:endParaRPr lang="hu-HU" sz="2400" dirty="0"/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			angina </a:t>
            </a:r>
            <a:r>
              <a:rPr lang="hu-HU" sz="2400" dirty="0" err="1">
                <a:cs typeface="Times New Roman" pitchFamily="18" charset="0"/>
              </a:rPr>
              <a:t>pectoris</a:t>
            </a:r>
            <a:endParaRPr lang="hu-HU" sz="2400" dirty="0"/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				↓</a:t>
            </a:r>
            <a:endParaRPr lang="hu-HU" sz="2400" dirty="0"/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			        AMI</a:t>
            </a:r>
            <a:endParaRPr lang="hu-HU" sz="2400" dirty="0"/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		(</a:t>
            </a:r>
            <a:r>
              <a:rPr lang="hu-HU" sz="2400" dirty="0" err="1">
                <a:cs typeface="Times New Roman" pitchFamily="18" charset="0"/>
              </a:rPr>
              <a:t>acut</a:t>
            </a:r>
            <a:r>
              <a:rPr lang="hu-HU" sz="2400" dirty="0">
                <a:cs typeface="Times New Roman" pitchFamily="18" charset="0"/>
              </a:rPr>
              <a:t> </a:t>
            </a:r>
            <a:r>
              <a:rPr lang="hu-HU" sz="2400" dirty="0" err="1">
                <a:cs typeface="Times New Roman" pitchFamily="18" charset="0"/>
              </a:rPr>
              <a:t>myocardialis</a:t>
            </a:r>
            <a:r>
              <a:rPr lang="hu-HU" sz="2400" dirty="0">
                <a:cs typeface="Times New Roman" pitchFamily="18" charset="0"/>
              </a:rPr>
              <a:t> </a:t>
            </a:r>
            <a:r>
              <a:rPr lang="hu-HU" sz="2400" dirty="0" err="1">
                <a:cs typeface="Times New Roman" pitchFamily="18" charset="0"/>
              </a:rPr>
              <a:t>infarctus</a:t>
            </a:r>
            <a:r>
              <a:rPr lang="hu-HU" sz="2400" dirty="0">
                <a:cs typeface="Times New Roman" pitchFamily="18" charset="0"/>
              </a:rPr>
              <a:t>)</a:t>
            </a:r>
            <a:endParaRPr lang="hu-HU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179388" y="2720975"/>
            <a:ext cx="88090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3000">
                <a:latin typeface="Times New Roman" pitchFamily="18" charset="0"/>
              </a:rPr>
              <a:t>Egy kicsi		</a:t>
            </a:r>
            <a:r>
              <a:rPr lang="hu-HU" sz="3000" b="1">
                <a:latin typeface="Times New Roman" pitchFamily="18" charset="0"/>
              </a:rPr>
              <a:t>MOZGÁS	</a:t>
            </a:r>
            <a:r>
              <a:rPr lang="hu-HU" sz="3000">
                <a:latin typeface="Times New Roman" pitchFamily="18" charset="0"/>
              </a:rPr>
              <a:t>	mindenkinek kell!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gyorfi-pal-prager-kit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811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/>
          </p:cNvSpPr>
          <p:nvPr/>
        </p:nvSpPr>
        <p:spPr bwMode="auto">
          <a:xfrm>
            <a:off x="468313" y="1628775"/>
            <a:ext cx="84232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2400" b="1" dirty="0">
                <a:cs typeface="Times New Roman" pitchFamily="18" charset="0"/>
              </a:rPr>
              <a:t>MOZGÁS hétköznapjainkban</a:t>
            </a:r>
          </a:p>
          <a:p>
            <a:endParaRPr lang="hu-HU" sz="2400" dirty="0">
              <a:cs typeface="Times New Roman" pitchFamily="18" charset="0"/>
            </a:endParaRPr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Napi félórás mozgás, séta, jó levegőn tartózkodás, a tüdők</a:t>
            </a:r>
          </a:p>
          <a:p>
            <a:pPr eaLnBrk="0" hangingPunct="0"/>
            <a:endParaRPr lang="hu-HU" sz="2400" dirty="0">
              <a:cs typeface="Times New Roman" pitchFamily="18" charset="0"/>
            </a:endParaRPr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 átszellőztetése, </a:t>
            </a:r>
            <a:r>
              <a:rPr lang="hu-HU" sz="2400" i="1" dirty="0" err="1">
                <a:cs typeface="Times New Roman" pitchFamily="18" charset="0"/>
              </a:rPr>
              <a:t>Buteyko-légzés</a:t>
            </a:r>
            <a:r>
              <a:rPr lang="hu-HU" sz="2400" dirty="0">
                <a:cs typeface="Times New Roman" pitchFamily="18" charset="0"/>
              </a:rPr>
              <a:t> kivitelezése, felfrissíti az </a:t>
            </a:r>
          </a:p>
          <a:p>
            <a:pPr eaLnBrk="0" hangingPunct="0"/>
            <a:endParaRPr lang="hu-HU" sz="2400" dirty="0">
              <a:cs typeface="Times New Roman" pitchFamily="18" charset="0"/>
            </a:endParaRPr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egész szervezetet, jobb lesz a keringés, a szervek </a:t>
            </a:r>
          </a:p>
          <a:p>
            <a:pPr eaLnBrk="0" hangingPunct="0"/>
            <a:endParaRPr lang="hu-HU" sz="2400" dirty="0">
              <a:cs typeface="Times New Roman" pitchFamily="18" charset="0"/>
            </a:endParaRPr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vérellátása, ami növeli a teljesítményt, az agy működését is.</a:t>
            </a:r>
            <a:endParaRPr lang="hu-HU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églalap 3"/>
          <p:cNvSpPr>
            <a:spLocks noChangeArrowheads="1"/>
          </p:cNvSpPr>
          <p:nvPr/>
        </p:nvSpPr>
        <p:spPr bwMode="auto">
          <a:xfrm>
            <a:off x="179388" y="692150"/>
            <a:ext cx="86407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400" dirty="0">
                <a:cs typeface="Times New Roman" pitchFamily="18" charset="0"/>
              </a:rPr>
              <a:t>Kezd külföldön divatba jönni egy mozgalom, melyet sok cégnek a vezetője támogat: LUNCH  BEAT = LUNCH + DANCE = EBÉD + DISCO.</a:t>
            </a:r>
          </a:p>
          <a:p>
            <a:pPr eaLnBrk="0" hangingPunct="0"/>
            <a:endParaRPr lang="hu-HU" sz="2400" dirty="0"/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Egészséges ételek elfogyasztása után egy kis </a:t>
            </a:r>
            <a:r>
              <a:rPr lang="hu-HU" sz="2400" dirty="0" smtClean="0">
                <a:cs typeface="Times New Roman" pitchFamily="18" charset="0"/>
              </a:rPr>
              <a:t>tánc</a:t>
            </a:r>
            <a:r>
              <a:rPr lang="hu-HU" sz="2400" dirty="0">
                <a:cs typeface="Times New Roman" pitchFamily="18" charset="0"/>
              </a:rPr>
              <a:t>, D.J. irányításával. </a:t>
            </a:r>
          </a:p>
          <a:p>
            <a:pPr eaLnBrk="0" hangingPunct="0"/>
            <a:endParaRPr lang="hu-HU" sz="2400" dirty="0"/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Részben, a mozgás javítja az egész szervezet működését, jobb lesz a dolgozók teljesítménye, másrészt közösségformáló szerepe is hasznos. </a:t>
            </a:r>
          </a:p>
          <a:p>
            <a:pPr eaLnBrk="0" hangingPunct="0"/>
            <a:endParaRPr lang="hu-HU" sz="2400" dirty="0"/>
          </a:p>
          <a:p>
            <a:pPr eaLnBrk="0" hangingPunct="0"/>
            <a:r>
              <a:rPr lang="hu-HU" sz="2400" dirty="0">
                <a:cs typeface="Times New Roman" pitchFamily="18" charset="0"/>
              </a:rPr>
              <a:t>Hozzátéve, csak zárójelesen: akik dohányoznak, napi félórát biztosan kint töltenek a kijelölt dohányzóhelyeken, tehát az előzőekben leírt módszer sem jelent több munkaidő kiesést. </a:t>
            </a:r>
            <a:endParaRPr lang="hu-HU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323850" y="1525588"/>
            <a:ext cx="80279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2400">
                <a:cs typeface="Times New Roman" pitchFamily="18" charset="0"/>
              </a:rPr>
              <a:t>WELLNESS = Well being +Wholeness</a:t>
            </a:r>
          </a:p>
          <a:p>
            <a:pPr eaLnBrk="0" hangingPunct="0"/>
            <a:r>
              <a:rPr lang="hu-HU" sz="2400">
                <a:cs typeface="Times New Roman" pitchFamily="18" charset="0"/>
              </a:rPr>
              <a:t>                  azaz</a:t>
            </a:r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testi-lelki harmónia, összhang, örömteli életmód</a:t>
            </a:r>
            <a:endParaRPr lang="hu-HU" sz="2400"/>
          </a:p>
          <a:p>
            <a:pPr eaLnBrk="0" hangingPunct="0"/>
            <a:r>
              <a:rPr lang="hu-HU" sz="2400">
                <a:cs typeface="Times New Roman" pitchFamily="18" charset="0"/>
              </a:rPr>
              <a:t>fontos az egészségmegőrzésben: testmozgás, relaxáció, stressz kezelés, regenerálódás, fürdő kezelés, masszázs, ivókúra, balneo-hidro terápia, ….</a:t>
            </a:r>
            <a:endParaRPr lang="hu-HU" sz="24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620688"/>
            <a:ext cx="835292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/>
              <a:t>Hasznos </a:t>
            </a:r>
            <a:r>
              <a:rPr lang="hu-HU" sz="2500" b="1" dirty="0" err="1" smtClean="0"/>
              <a:t>jótanácsok</a:t>
            </a:r>
            <a:r>
              <a:rPr lang="hu-HU" sz="2500" b="1" dirty="0" smtClean="0"/>
              <a:t> rímekbe szedve</a:t>
            </a:r>
            <a:endParaRPr lang="hu-HU" sz="2500" dirty="0"/>
          </a:p>
          <a:p>
            <a:r>
              <a:rPr lang="hu-HU" sz="2500" b="1" dirty="0"/>
              <a:t> </a:t>
            </a:r>
            <a:endParaRPr lang="hu-HU" sz="2500" dirty="0"/>
          </a:p>
          <a:p>
            <a:r>
              <a:rPr lang="hu-HU" sz="2500" dirty="0"/>
              <a:t>Csökken ám a </a:t>
            </a:r>
            <a:r>
              <a:rPr lang="hu-HU" sz="2500" i="1" dirty="0"/>
              <a:t>karizma</a:t>
            </a:r>
            <a:r>
              <a:rPr lang="hu-HU" sz="2500" dirty="0"/>
              <a:t>,</a:t>
            </a:r>
          </a:p>
          <a:p>
            <a:r>
              <a:rPr lang="hu-HU" sz="2500" dirty="0"/>
              <a:t>kisebb lesz a   </a:t>
            </a:r>
            <a:r>
              <a:rPr lang="hu-HU" sz="2500" i="1" dirty="0"/>
              <a:t>kar izma</a:t>
            </a:r>
            <a:r>
              <a:rPr lang="hu-HU" sz="2500" dirty="0"/>
              <a:t>.  A tömege és </a:t>
            </a:r>
            <a:r>
              <a:rPr lang="hu-HU" sz="2500" i="1" dirty="0"/>
              <a:t>ereje</a:t>
            </a:r>
            <a:r>
              <a:rPr lang="hu-HU" sz="2500" dirty="0" smtClean="0"/>
              <a:t>.</a:t>
            </a:r>
          </a:p>
          <a:p>
            <a:endParaRPr lang="hu-HU" sz="2500" dirty="0"/>
          </a:p>
          <a:p>
            <a:r>
              <a:rPr lang="hu-HU" sz="2500" dirty="0"/>
              <a:t>Ezért dolgozni is nehezebb </a:t>
            </a:r>
            <a:r>
              <a:rPr lang="hu-HU" sz="2500" i="1" dirty="0"/>
              <a:t>vele</a:t>
            </a:r>
            <a:r>
              <a:rPr lang="hu-HU" sz="2500" dirty="0"/>
              <a:t>, és csökken </a:t>
            </a:r>
            <a:r>
              <a:rPr lang="hu-HU" sz="2500" i="1" dirty="0"/>
              <a:t>a teljesítménye</a:t>
            </a:r>
            <a:r>
              <a:rPr lang="hu-HU" sz="2500" dirty="0"/>
              <a:t>.</a:t>
            </a:r>
          </a:p>
          <a:p>
            <a:endParaRPr lang="hu-HU" sz="25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544" y="3958024"/>
            <a:ext cx="8388258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500" dirty="0"/>
              <a:t>Változik a memória. A rövid távú romlik, a hosszú távú élesedik</a:t>
            </a:r>
            <a:r>
              <a:rPr lang="hu-HU" sz="2500" dirty="0" smtClean="0"/>
              <a:t>.</a:t>
            </a:r>
          </a:p>
          <a:p>
            <a:endParaRPr lang="hu-HU" sz="2500" dirty="0"/>
          </a:p>
          <a:p>
            <a:r>
              <a:rPr lang="hu-HU" sz="2500" dirty="0"/>
              <a:t>A régi emlék </a:t>
            </a:r>
            <a:r>
              <a:rPr lang="hu-HU" sz="2500" i="1" dirty="0"/>
              <a:t>szépül</a:t>
            </a:r>
            <a:r>
              <a:rPr lang="hu-HU" sz="2500" dirty="0"/>
              <a:t>, de ha </a:t>
            </a:r>
          </a:p>
          <a:p>
            <a:r>
              <a:rPr lang="hu-HU" sz="2500" dirty="0"/>
              <a:t>nem használjuk eléggé agyunkat, akkor </a:t>
            </a:r>
            <a:r>
              <a:rPr lang="hu-HU" sz="2500" i="1" dirty="0"/>
              <a:t>az leépül</a:t>
            </a:r>
            <a:r>
              <a:rPr lang="hu-HU" sz="2500" dirty="0"/>
              <a:t>. </a:t>
            </a:r>
          </a:p>
          <a:p>
            <a:endParaRPr lang="hu-HU" sz="25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91206" y="1124744"/>
            <a:ext cx="6587381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500" dirty="0"/>
              <a:t>A testünkben a rugalmasság 	</a:t>
            </a:r>
            <a:r>
              <a:rPr lang="hu-HU" sz="2500" i="1" dirty="0"/>
              <a:t>csökken</a:t>
            </a:r>
            <a:r>
              <a:rPr lang="hu-HU" sz="2500" dirty="0"/>
              <a:t>,</a:t>
            </a:r>
          </a:p>
          <a:p>
            <a:r>
              <a:rPr lang="hu-HU" sz="2500" dirty="0"/>
              <a:t>	a lábunk már nem 	</a:t>
            </a:r>
            <a:r>
              <a:rPr lang="hu-HU" sz="2500" i="1" dirty="0"/>
              <a:t>szökken</a:t>
            </a:r>
            <a:r>
              <a:rPr lang="hu-HU" sz="2500" dirty="0"/>
              <a:t>,</a:t>
            </a:r>
          </a:p>
          <a:p>
            <a:r>
              <a:rPr lang="hu-HU" sz="2500" dirty="0"/>
              <a:t>	a térd, a boka	</a:t>
            </a:r>
            <a:r>
              <a:rPr lang="hu-HU" sz="2500" i="1" dirty="0" smtClean="0"/>
              <a:t>zökken</a:t>
            </a:r>
            <a:r>
              <a:rPr lang="hu-HU" sz="2500" dirty="0" smtClean="0"/>
              <a:t>.</a:t>
            </a:r>
          </a:p>
          <a:p>
            <a:endParaRPr lang="hu-HU" sz="2500" dirty="0"/>
          </a:p>
          <a:p>
            <a:endParaRPr lang="hu-HU" sz="2500" dirty="0" smtClean="0"/>
          </a:p>
          <a:p>
            <a:r>
              <a:rPr lang="hu-HU" sz="2500" dirty="0"/>
              <a:t>Jó azt is tudni, hogy: </a:t>
            </a:r>
            <a:r>
              <a:rPr lang="hu-HU" sz="2500" dirty="0" smtClean="0"/>
              <a:t>„</a:t>
            </a:r>
            <a:r>
              <a:rPr lang="hu-HU" sz="2500" dirty="0"/>
              <a:t>Öreg csóka nem rakéta, </a:t>
            </a:r>
            <a:endParaRPr lang="hu-HU" sz="2500" dirty="0" smtClean="0"/>
          </a:p>
          <a:p>
            <a:r>
              <a:rPr lang="hu-HU" sz="2500" dirty="0" smtClean="0"/>
              <a:t>                                       ballag</a:t>
            </a:r>
            <a:r>
              <a:rPr lang="hu-HU" sz="2500" dirty="0"/>
              <a:t>, </a:t>
            </a:r>
            <a:r>
              <a:rPr lang="hu-HU" sz="2500" dirty="0" smtClean="0"/>
              <a:t>mint </a:t>
            </a:r>
            <a:r>
              <a:rPr lang="hu-HU" sz="2500" dirty="0"/>
              <a:t>a teknősbéka.”</a:t>
            </a:r>
          </a:p>
          <a:p>
            <a:endParaRPr lang="hu-HU" sz="2500" dirty="0"/>
          </a:p>
          <a:p>
            <a:endParaRPr lang="hu-HU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mutatkozás_Page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03648" y="692696"/>
            <a:ext cx="56677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500" dirty="0"/>
              <a:t>Érzékszerveink is </a:t>
            </a:r>
            <a:r>
              <a:rPr lang="hu-HU" sz="2500" i="1" dirty="0"/>
              <a:t>romlanak</a:t>
            </a:r>
            <a:r>
              <a:rPr lang="hu-HU" sz="2500" dirty="0"/>
              <a:t>, </a:t>
            </a:r>
            <a:endParaRPr lang="hu-HU" sz="2500" dirty="0" smtClean="0"/>
          </a:p>
          <a:p>
            <a:r>
              <a:rPr lang="hu-HU" sz="2500" dirty="0" smtClean="0"/>
              <a:t>a </a:t>
            </a:r>
            <a:r>
              <a:rPr lang="hu-HU" sz="2500" dirty="0"/>
              <a:t>gyógyszerek már másképpen </a:t>
            </a:r>
            <a:r>
              <a:rPr lang="hu-HU" sz="2500" i="1" dirty="0"/>
              <a:t>bomlanak</a:t>
            </a:r>
            <a:r>
              <a:rPr lang="hu-HU" sz="2500" dirty="0"/>
              <a:t>. </a:t>
            </a:r>
          </a:p>
          <a:p>
            <a:r>
              <a:rPr lang="hu-HU" sz="2500" dirty="0"/>
              <a:t> </a:t>
            </a:r>
          </a:p>
          <a:p>
            <a:r>
              <a:rPr lang="hu-HU" sz="2500" dirty="0"/>
              <a:t>Szeretjük, ha nagyobbak a </a:t>
            </a:r>
            <a:r>
              <a:rPr lang="hu-HU" sz="2500" i="1" dirty="0"/>
              <a:t>betűk</a:t>
            </a:r>
            <a:r>
              <a:rPr lang="hu-HU" sz="2500" dirty="0"/>
              <a:t>, és ha</a:t>
            </a:r>
          </a:p>
          <a:p>
            <a:r>
              <a:rPr lang="hu-HU" sz="2500" dirty="0"/>
              <a:t> a lakásban nincsenek </a:t>
            </a:r>
            <a:r>
              <a:rPr lang="hu-HU" sz="2500" i="1" dirty="0"/>
              <a:t>tetűk</a:t>
            </a:r>
            <a:r>
              <a:rPr lang="hu-HU" sz="2500" dirty="0" smtClean="0"/>
              <a:t>.</a:t>
            </a:r>
          </a:p>
          <a:p>
            <a:endParaRPr lang="hu-HU" sz="2500" dirty="0"/>
          </a:p>
          <a:p>
            <a:r>
              <a:rPr lang="hu-HU" sz="2500" dirty="0"/>
              <a:t>Vigyázni kell a </a:t>
            </a:r>
            <a:r>
              <a:rPr lang="hu-HU" sz="2500" i="1" dirty="0"/>
              <a:t>higiénére</a:t>
            </a:r>
            <a:r>
              <a:rPr lang="hu-HU" sz="2500" dirty="0"/>
              <a:t>, és a </a:t>
            </a:r>
          </a:p>
          <a:p>
            <a:r>
              <a:rPr lang="hu-HU" sz="2500" dirty="0"/>
              <a:t>szép, tiszta</a:t>
            </a:r>
            <a:r>
              <a:rPr lang="hu-HU" sz="2500" i="1" dirty="0"/>
              <a:t> ingjére</a:t>
            </a:r>
            <a:r>
              <a:rPr lang="hu-HU" sz="2500" dirty="0" smtClean="0"/>
              <a:t>.</a:t>
            </a:r>
          </a:p>
          <a:p>
            <a:endParaRPr lang="hu-HU" sz="2500" dirty="0"/>
          </a:p>
          <a:p>
            <a:r>
              <a:rPr lang="hu-HU" sz="2500" dirty="0"/>
              <a:t>A tisztaság fél </a:t>
            </a:r>
            <a:r>
              <a:rPr lang="hu-HU" sz="2500" i="1" dirty="0"/>
              <a:t>egészség</a:t>
            </a:r>
            <a:r>
              <a:rPr lang="hu-HU" sz="2500" dirty="0"/>
              <a:t>, </a:t>
            </a:r>
          </a:p>
          <a:p>
            <a:r>
              <a:rPr lang="hu-HU" sz="2500" dirty="0"/>
              <a:t>a hanyagság nagy </a:t>
            </a:r>
            <a:r>
              <a:rPr lang="hu-HU" sz="2500" i="1" dirty="0"/>
              <a:t>merészség</a:t>
            </a:r>
            <a:r>
              <a:rPr lang="hu-HU" sz="2500" dirty="0"/>
              <a:t>.</a:t>
            </a:r>
          </a:p>
          <a:p>
            <a:endParaRPr lang="hu-HU" sz="25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764704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/>
              <a:t>Hangosabban kell </a:t>
            </a:r>
            <a:r>
              <a:rPr lang="hu-HU" sz="2500" i="1" dirty="0"/>
              <a:t>beszélni</a:t>
            </a:r>
            <a:r>
              <a:rPr lang="hu-HU" sz="2500" dirty="0"/>
              <a:t>, hogy mindent megtudjunk </a:t>
            </a:r>
            <a:r>
              <a:rPr lang="hu-HU" sz="2500" i="1" dirty="0"/>
              <a:t>érteni</a:t>
            </a:r>
            <a:r>
              <a:rPr lang="hu-HU" sz="2500" dirty="0"/>
              <a:t>. </a:t>
            </a:r>
          </a:p>
          <a:p>
            <a:endParaRPr lang="hu-HU" sz="2500" dirty="0" smtClean="0"/>
          </a:p>
          <a:p>
            <a:r>
              <a:rPr lang="hu-HU" sz="2500" dirty="0" smtClean="0"/>
              <a:t>Az </a:t>
            </a:r>
            <a:r>
              <a:rPr lang="hu-HU" sz="2500" dirty="0"/>
              <a:t>új információkat feleslegesen ne </a:t>
            </a:r>
            <a:r>
              <a:rPr lang="hu-HU" sz="2500" i="1" dirty="0"/>
              <a:t>zúdítsuk</a:t>
            </a:r>
            <a:r>
              <a:rPr lang="hu-HU" sz="2500" dirty="0"/>
              <a:t>,</a:t>
            </a:r>
          </a:p>
          <a:p>
            <a:r>
              <a:rPr lang="hu-HU" sz="2500" dirty="0"/>
              <a:t>inkább a meglévő ismereteket </a:t>
            </a:r>
            <a:r>
              <a:rPr lang="hu-HU" sz="2500" i="1" dirty="0"/>
              <a:t>újítsuk</a:t>
            </a:r>
            <a:r>
              <a:rPr lang="hu-HU" sz="2500" dirty="0" smtClean="0"/>
              <a:t>.</a:t>
            </a:r>
          </a:p>
          <a:p>
            <a:endParaRPr lang="hu-HU" sz="2500" dirty="0"/>
          </a:p>
          <a:p>
            <a:r>
              <a:rPr lang="hu-HU" sz="2500" dirty="0"/>
              <a:t>Fontos a siker, az </a:t>
            </a:r>
            <a:r>
              <a:rPr lang="hu-HU" sz="2500" i="1" dirty="0"/>
              <a:t>élmény</a:t>
            </a:r>
            <a:r>
              <a:rPr lang="hu-HU" sz="2500" dirty="0"/>
              <a:t>, a különböző témákról milyen a saját </a:t>
            </a:r>
            <a:r>
              <a:rPr lang="hu-HU" sz="2500" i="1" dirty="0"/>
              <a:t>vélemény</a:t>
            </a:r>
            <a:r>
              <a:rPr lang="hu-HU" sz="2500" dirty="0"/>
              <a:t>.</a:t>
            </a:r>
          </a:p>
          <a:p>
            <a:endParaRPr lang="hu-HU" sz="25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4457343"/>
            <a:ext cx="813049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500" dirty="0"/>
              <a:t>Fogadjunk meg egy jó tanácsot: 	„GOOD  FOOD,</a:t>
            </a:r>
          </a:p>
          <a:p>
            <a:r>
              <a:rPr lang="hu-HU" sz="2500" dirty="0"/>
              <a:t>				</a:t>
            </a:r>
            <a:r>
              <a:rPr lang="hu-HU" sz="2500" dirty="0" smtClean="0"/>
              <a:t>               GOOD  </a:t>
            </a:r>
            <a:r>
              <a:rPr lang="hu-HU" sz="2500" dirty="0"/>
              <a:t>FOOT</a:t>
            </a:r>
            <a:r>
              <a:rPr lang="hu-HU" sz="2500" dirty="0" smtClean="0"/>
              <a:t>.”</a:t>
            </a:r>
          </a:p>
          <a:p>
            <a:endParaRPr lang="hu-HU" sz="2500" dirty="0"/>
          </a:p>
          <a:p>
            <a:r>
              <a:rPr lang="hu-HU" sz="2500" dirty="0"/>
              <a:t>Együnk olyan </a:t>
            </a:r>
            <a:r>
              <a:rPr lang="hu-HU" sz="2500" i="1" dirty="0"/>
              <a:t>ételeket</a:t>
            </a:r>
            <a:r>
              <a:rPr lang="hu-HU" sz="2500" dirty="0"/>
              <a:t>, hogy legyen meg a szükséges vitamin, </a:t>
            </a:r>
            <a:endParaRPr lang="hu-HU" sz="2500" dirty="0" smtClean="0"/>
          </a:p>
          <a:p>
            <a:r>
              <a:rPr lang="hu-HU" sz="2500" dirty="0" smtClean="0"/>
              <a:t>nyomelem </a:t>
            </a:r>
            <a:r>
              <a:rPr lang="hu-HU" sz="2500" i="1" dirty="0"/>
              <a:t>szükséglet</a:t>
            </a:r>
            <a:r>
              <a:rPr lang="hu-HU" sz="2500" dirty="0"/>
              <a:t>.</a:t>
            </a:r>
          </a:p>
          <a:p>
            <a:endParaRPr lang="hu-HU" sz="25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160179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/>
              <a:t>A MOZGÁS legyen </a:t>
            </a:r>
            <a:r>
              <a:rPr lang="hu-HU" sz="2500" dirty="0" err="1"/>
              <a:t>LÉT-kérdés</a:t>
            </a:r>
            <a:r>
              <a:rPr lang="hu-HU" sz="2500" dirty="0"/>
              <a:t>! Nem a sport, hanem a rendszeres mozgás, amit minden életkorban el lehet kezdeni, csak fokozatosan, az életkort is nézve, helyesen kell edzeni. </a:t>
            </a:r>
            <a:endParaRPr lang="hu-HU" sz="2500" dirty="0" smtClean="0"/>
          </a:p>
          <a:p>
            <a:endParaRPr lang="hu-HU" sz="2500" dirty="0"/>
          </a:p>
          <a:p>
            <a:r>
              <a:rPr lang="hu-HU" sz="2500" dirty="0"/>
              <a:t>Jó, ha </a:t>
            </a:r>
            <a:r>
              <a:rPr lang="hu-HU" sz="2500" i="1" dirty="0"/>
              <a:t>táncolunk</a:t>
            </a:r>
            <a:r>
              <a:rPr lang="hu-HU" sz="2500" dirty="0"/>
              <a:t>, s ha</a:t>
            </a:r>
            <a:r>
              <a:rPr lang="hu-HU" sz="2500" i="1" dirty="0"/>
              <a:t> énekelünk</a:t>
            </a:r>
            <a:r>
              <a:rPr lang="hu-HU" sz="2500" dirty="0"/>
              <a:t>, a magunk módján, amire van </a:t>
            </a:r>
            <a:r>
              <a:rPr lang="hu-HU" sz="2500" i="1" dirty="0"/>
              <a:t>tudásunk és kedvünk</a:t>
            </a:r>
            <a:r>
              <a:rPr lang="hu-HU" sz="2500" dirty="0"/>
              <a:t>.</a:t>
            </a:r>
          </a:p>
          <a:p>
            <a:r>
              <a:rPr lang="hu-HU" sz="2500" dirty="0"/>
              <a:t>Az sem baj, ha társasággal, gyalogosan útra kelünk.</a:t>
            </a:r>
          </a:p>
          <a:p>
            <a:r>
              <a:rPr lang="hu-HU" sz="2500" dirty="0"/>
              <a:t>Csak legyen nálunk bő </a:t>
            </a:r>
            <a:r>
              <a:rPr lang="hu-HU" sz="2500" i="1" dirty="0"/>
              <a:t>folyadék</a:t>
            </a:r>
            <a:r>
              <a:rPr lang="hu-HU" sz="2500" dirty="0"/>
              <a:t>, finom gyümölcs </a:t>
            </a:r>
            <a:r>
              <a:rPr lang="hu-HU" sz="2500" i="1" dirty="0"/>
              <a:t>elég</a:t>
            </a:r>
            <a:r>
              <a:rPr lang="hu-HU" sz="2500" dirty="0"/>
              <a:t>. </a:t>
            </a:r>
            <a:endParaRPr lang="hu-HU" sz="2500" dirty="0" smtClean="0"/>
          </a:p>
          <a:p>
            <a:endParaRPr lang="hu-HU" sz="2500" dirty="0"/>
          </a:p>
          <a:p>
            <a:r>
              <a:rPr lang="hu-HU" sz="2500" dirty="0"/>
              <a:t>A mozgásnak sokféle formája lehet: </a:t>
            </a:r>
            <a:r>
              <a:rPr lang="hu-HU" sz="2500" dirty="0" err="1"/>
              <a:t>walking</a:t>
            </a:r>
            <a:r>
              <a:rPr lang="hu-HU" sz="2500" dirty="0"/>
              <a:t>, jogging, </a:t>
            </a:r>
            <a:r>
              <a:rPr lang="hu-HU" sz="2500" dirty="0" err="1"/>
              <a:t>nordic</a:t>
            </a:r>
            <a:r>
              <a:rPr lang="hu-HU" sz="2500" dirty="0"/>
              <a:t> </a:t>
            </a:r>
            <a:r>
              <a:rPr lang="hu-HU" sz="2500" dirty="0" err="1"/>
              <a:t>walking</a:t>
            </a:r>
            <a:r>
              <a:rPr lang="hu-HU" sz="2500" dirty="0"/>
              <a:t>, </a:t>
            </a:r>
            <a:r>
              <a:rPr lang="hu-HU" sz="2500" dirty="0" err="1"/>
              <a:t>swimming</a:t>
            </a:r>
            <a:r>
              <a:rPr lang="hu-HU" sz="2500" dirty="0"/>
              <a:t>, </a:t>
            </a:r>
            <a:r>
              <a:rPr lang="hu-HU" sz="2500" dirty="0" smtClean="0"/>
              <a:t>…</a:t>
            </a:r>
            <a:endParaRPr lang="hu-HU" sz="2500" dirty="0"/>
          </a:p>
          <a:p>
            <a:endParaRPr lang="hu-HU" sz="25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11560" y="476672"/>
            <a:ext cx="5688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/>
              <a:t>Sebaj, öreg </a:t>
            </a:r>
            <a:r>
              <a:rPr lang="hu-HU" sz="2500" i="1" dirty="0"/>
              <a:t>Tóbiás</a:t>
            </a:r>
            <a:r>
              <a:rPr lang="hu-HU" sz="2500" dirty="0"/>
              <a:t>, ha már</a:t>
            </a:r>
          </a:p>
          <a:p>
            <a:r>
              <a:rPr lang="hu-HU" sz="2500" dirty="0"/>
              <a:t>olyan jól nem látsz, csak </a:t>
            </a:r>
          </a:p>
          <a:p>
            <a:r>
              <a:rPr lang="hu-HU" sz="2500" dirty="0"/>
              <a:t>ne legyél </a:t>
            </a:r>
            <a:r>
              <a:rPr lang="hu-HU" sz="2500" i="1" dirty="0"/>
              <a:t>fóbiás</a:t>
            </a:r>
            <a:r>
              <a:rPr lang="hu-HU" sz="2500" dirty="0"/>
              <a:t>.</a:t>
            </a:r>
          </a:p>
          <a:p>
            <a:r>
              <a:rPr lang="hu-HU" sz="2500" dirty="0"/>
              <a:t> </a:t>
            </a:r>
          </a:p>
          <a:p>
            <a:r>
              <a:rPr lang="hu-HU" sz="2500" dirty="0"/>
              <a:t>Más már a színek </a:t>
            </a:r>
            <a:r>
              <a:rPr lang="hu-HU" sz="2500" i="1" dirty="0"/>
              <a:t>tónusa</a:t>
            </a:r>
            <a:r>
              <a:rPr lang="hu-HU" sz="2500" dirty="0"/>
              <a:t>,</a:t>
            </a:r>
          </a:p>
          <a:p>
            <a:r>
              <a:rPr lang="hu-HU" sz="2500" dirty="0"/>
              <a:t>kedvenc állata a fák fürge </a:t>
            </a:r>
            <a:r>
              <a:rPr lang="hu-HU" sz="2500" i="1" dirty="0"/>
              <a:t>mókusa</a:t>
            </a:r>
            <a:r>
              <a:rPr lang="hu-HU" sz="2500" dirty="0"/>
              <a:t>,</a:t>
            </a:r>
          </a:p>
          <a:p>
            <a:r>
              <a:rPr lang="hu-HU" sz="2500" dirty="0"/>
              <a:t>kedvenc étele a halak </a:t>
            </a:r>
            <a:r>
              <a:rPr lang="hu-HU" sz="2500" i="1" dirty="0"/>
              <a:t>jó húsa</a:t>
            </a:r>
            <a:r>
              <a:rPr lang="hu-HU" sz="2500" dirty="0"/>
              <a:t>.</a:t>
            </a:r>
          </a:p>
          <a:p>
            <a:endParaRPr lang="hu-HU" sz="25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1560" y="3476615"/>
            <a:ext cx="7560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/>
              <a:t>Ne támasszunk nagy </a:t>
            </a:r>
            <a:r>
              <a:rPr lang="hu-HU" sz="2500" i="1" dirty="0"/>
              <a:t>igényt</a:t>
            </a:r>
            <a:r>
              <a:rPr lang="hu-HU" sz="2500" dirty="0"/>
              <a:t>, </a:t>
            </a:r>
          </a:p>
          <a:p>
            <a:r>
              <a:rPr lang="hu-HU" sz="2500" dirty="0"/>
              <a:t>örüljünk, annak ami a </a:t>
            </a:r>
            <a:r>
              <a:rPr lang="hu-HU" sz="2500" i="1" dirty="0"/>
              <a:t>miénk</a:t>
            </a:r>
            <a:r>
              <a:rPr lang="hu-HU" sz="2500" dirty="0"/>
              <a:t>.</a:t>
            </a:r>
          </a:p>
          <a:p>
            <a:r>
              <a:rPr lang="hu-HU" sz="2500" dirty="0"/>
              <a:t> </a:t>
            </a:r>
          </a:p>
          <a:p>
            <a:r>
              <a:rPr lang="hu-HU" sz="2500" dirty="0"/>
              <a:t>Kicsi róka az </a:t>
            </a:r>
            <a:r>
              <a:rPr lang="hu-HU" sz="2500" i="1" dirty="0"/>
              <a:t>apróka</a:t>
            </a:r>
            <a:r>
              <a:rPr lang="hu-HU" sz="2500" dirty="0"/>
              <a:t>, </a:t>
            </a:r>
          </a:p>
          <a:p>
            <a:r>
              <a:rPr lang="hu-HU" sz="2500" dirty="0"/>
              <a:t>vigyázzunk az </a:t>
            </a:r>
            <a:r>
              <a:rPr lang="hu-HU" sz="2500" i="1" dirty="0"/>
              <a:t>aprókra</a:t>
            </a:r>
            <a:r>
              <a:rPr lang="hu-HU" sz="2500" dirty="0"/>
              <a:t>.</a:t>
            </a:r>
          </a:p>
          <a:p>
            <a:endParaRPr lang="hu-HU" sz="25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23728" y="980728"/>
            <a:ext cx="403244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/>
              <a:t>Jó, ha van több </a:t>
            </a:r>
            <a:r>
              <a:rPr lang="hu-HU" sz="2500" i="1" dirty="0"/>
              <a:t>unoka</a:t>
            </a:r>
            <a:r>
              <a:rPr lang="hu-HU" sz="2500" dirty="0"/>
              <a:t>, </a:t>
            </a:r>
          </a:p>
          <a:p>
            <a:r>
              <a:rPr lang="hu-HU" sz="2500" dirty="0"/>
              <a:t>nem kell annyi </a:t>
            </a:r>
            <a:r>
              <a:rPr lang="hu-HU" sz="2500" i="1" dirty="0"/>
              <a:t>uzsonna</a:t>
            </a:r>
            <a:r>
              <a:rPr lang="hu-HU" sz="2500" dirty="0"/>
              <a:t>,</a:t>
            </a:r>
          </a:p>
          <a:p>
            <a:r>
              <a:rPr lang="hu-HU" sz="2500" dirty="0"/>
              <a:t>főleg nem a </a:t>
            </a:r>
            <a:r>
              <a:rPr lang="hu-HU" sz="2500" i="1" dirty="0"/>
              <a:t>cukorka</a:t>
            </a:r>
            <a:r>
              <a:rPr lang="hu-HU" sz="2500" dirty="0"/>
              <a:t>.</a:t>
            </a:r>
          </a:p>
          <a:p>
            <a:r>
              <a:rPr lang="hu-HU" sz="2500" dirty="0"/>
              <a:t> </a:t>
            </a:r>
          </a:p>
          <a:p>
            <a:r>
              <a:rPr lang="hu-HU" sz="2500" dirty="0"/>
              <a:t>Szeressük az </a:t>
            </a:r>
            <a:r>
              <a:rPr lang="hu-HU" sz="2500" i="1" dirty="0"/>
              <a:t>életet</a:t>
            </a:r>
            <a:r>
              <a:rPr lang="hu-HU" sz="2500" dirty="0"/>
              <a:t>,</a:t>
            </a:r>
          </a:p>
          <a:p>
            <a:r>
              <a:rPr lang="hu-HU" sz="2500" dirty="0"/>
              <a:t>nekünk is kell </a:t>
            </a:r>
            <a:r>
              <a:rPr lang="hu-HU" sz="2500" i="1" dirty="0"/>
              <a:t>élvezet</a:t>
            </a:r>
            <a:r>
              <a:rPr lang="hu-HU" sz="2500" dirty="0"/>
              <a:t>.</a:t>
            </a:r>
          </a:p>
          <a:p>
            <a:r>
              <a:rPr lang="hu-HU" sz="2500" dirty="0"/>
              <a:t> </a:t>
            </a:r>
          </a:p>
          <a:p>
            <a:r>
              <a:rPr lang="hu-HU" sz="2500" dirty="0"/>
              <a:t>Répa, retek, </a:t>
            </a:r>
            <a:r>
              <a:rPr lang="hu-HU" sz="2500" i="1" dirty="0"/>
              <a:t>mogyoró</a:t>
            </a:r>
            <a:r>
              <a:rPr lang="hu-HU" sz="2500" dirty="0"/>
              <a:t>, </a:t>
            </a:r>
          </a:p>
          <a:p>
            <a:r>
              <a:rPr lang="hu-HU" sz="2500" dirty="0"/>
              <a:t>kávé, tea, </a:t>
            </a:r>
            <a:r>
              <a:rPr lang="hu-HU" sz="2500" i="1" dirty="0"/>
              <a:t>kakaó</a:t>
            </a:r>
            <a:r>
              <a:rPr lang="hu-HU" sz="2500" dirty="0"/>
              <a:t>.</a:t>
            </a:r>
          </a:p>
          <a:p>
            <a:endParaRPr lang="hu-HU" sz="25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03648" y="3356992"/>
            <a:ext cx="7272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/>
              <a:t>Ha jó a cipőd, nem ázik be, és </a:t>
            </a:r>
            <a:r>
              <a:rPr lang="hu-HU" sz="2500" i="1" dirty="0"/>
              <a:t>rugalmas</a:t>
            </a:r>
            <a:r>
              <a:rPr lang="hu-HU" sz="2500" dirty="0"/>
              <a:t>,</a:t>
            </a:r>
          </a:p>
          <a:p>
            <a:r>
              <a:rPr lang="hu-HU" sz="2500" dirty="0"/>
              <a:t>a tested nem fázik meg, életed nem lesz </a:t>
            </a:r>
            <a:r>
              <a:rPr lang="hu-HU" sz="2500" i="1" dirty="0"/>
              <a:t>unalmas</a:t>
            </a:r>
            <a:r>
              <a:rPr lang="hu-HU" sz="2500" dirty="0"/>
              <a:t>.</a:t>
            </a:r>
          </a:p>
          <a:p>
            <a:r>
              <a:rPr lang="hu-HU" sz="2500" dirty="0"/>
              <a:t>Ha mozogsz </a:t>
            </a:r>
            <a:r>
              <a:rPr lang="hu-HU" sz="2500" i="1" dirty="0"/>
              <a:t>eleget</a:t>
            </a:r>
            <a:r>
              <a:rPr lang="hu-HU" sz="2500" dirty="0"/>
              <a:t>, úgy leszel </a:t>
            </a:r>
            <a:r>
              <a:rPr lang="hu-HU" sz="2500" i="1" dirty="0"/>
              <a:t>edzettebb</a:t>
            </a:r>
            <a:r>
              <a:rPr lang="hu-HU" sz="2500" dirty="0"/>
              <a:t>.</a:t>
            </a:r>
          </a:p>
          <a:p>
            <a:r>
              <a:rPr lang="hu-HU" sz="2500" dirty="0"/>
              <a:t> </a:t>
            </a:r>
          </a:p>
          <a:p>
            <a:r>
              <a:rPr lang="hu-HU" sz="2500" dirty="0"/>
              <a:t> </a:t>
            </a:r>
          </a:p>
          <a:p>
            <a:r>
              <a:rPr lang="hu-HU" sz="2500" dirty="0"/>
              <a:t>Ha kedvenced az eper, szeder, banán, </a:t>
            </a:r>
            <a:r>
              <a:rPr lang="hu-HU" sz="2500" i="1" dirty="0"/>
              <a:t>áfonya</a:t>
            </a:r>
            <a:r>
              <a:rPr lang="hu-HU" sz="2500" dirty="0"/>
              <a:t>, </a:t>
            </a:r>
          </a:p>
          <a:p>
            <a:r>
              <a:rPr lang="hu-HU" sz="2500" dirty="0"/>
              <a:t>meglátod eljön majd a </a:t>
            </a:r>
            <a:r>
              <a:rPr lang="hu-HU" sz="2500" dirty="0" err="1"/>
              <a:t>kánaán</a:t>
            </a:r>
            <a:r>
              <a:rPr lang="hu-HU" sz="2500" dirty="0"/>
              <a:t>, s nem leszel </a:t>
            </a:r>
            <a:r>
              <a:rPr lang="hu-HU" sz="2500" i="1" dirty="0"/>
              <a:t>tohonya</a:t>
            </a:r>
            <a:r>
              <a:rPr lang="hu-HU" sz="2500" dirty="0"/>
              <a:t>.</a:t>
            </a:r>
          </a:p>
          <a:p>
            <a:endParaRPr lang="hu-HU" sz="25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47664" y="260648"/>
            <a:ext cx="5112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/>
              <a:t>Ha hív az unokád </a:t>
            </a:r>
            <a:r>
              <a:rPr lang="hu-HU" sz="2500" i="1" dirty="0"/>
              <a:t>labdázni</a:t>
            </a:r>
            <a:r>
              <a:rPr lang="hu-HU" sz="2500" dirty="0"/>
              <a:t>, </a:t>
            </a:r>
          </a:p>
          <a:p>
            <a:r>
              <a:rPr lang="hu-HU" sz="2500" dirty="0"/>
              <a:t>ezt nem szabad </a:t>
            </a:r>
            <a:r>
              <a:rPr lang="hu-HU" sz="2500" i="1" dirty="0"/>
              <a:t>elodázni</a:t>
            </a:r>
            <a:r>
              <a:rPr lang="hu-HU" sz="2500" dirty="0"/>
              <a:t>, </a:t>
            </a:r>
          </a:p>
          <a:p>
            <a:r>
              <a:rPr lang="hu-HU" sz="2500" dirty="0"/>
              <a:t>örülj, hogy mehetsz </a:t>
            </a:r>
            <a:r>
              <a:rPr lang="hu-HU" sz="2500" i="1" dirty="0"/>
              <a:t>mozogni</a:t>
            </a:r>
            <a:r>
              <a:rPr lang="hu-HU" sz="2500" dirty="0"/>
              <a:t>.</a:t>
            </a:r>
          </a:p>
          <a:p>
            <a:r>
              <a:rPr lang="hu-HU" sz="2500" dirty="0"/>
              <a:t> </a:t>
            </a:r>
          </a:p>
          <a:p>
            <a:r>
              <a:rPr lang="hu-HU" sz="2500" dirty="0"/>
              <a:t>Lehet, hogy lábszáradra kell a </a:t>
            </a:r>
            <a:r>
              <a:rPr lang="hu-HU" sz="2500" i="1" dirty="0"/>
              <a:t>fásli</a:t>
            </a:r>
            <a:r>
              <a:rPr lang="hu-HU" sz="2500" dirty="0"/>
              <a:t>,</a:t>
            </a:r>
          </a:p>
          <a:p>
            <a:r>
              <a:rPr lang="hu-HU" sz="2500" dirty="0"/>
              <a:t>de tíz perc múlva nem kell a </a:t>
            </a:r>
            <a:r>
              <a:rPr lang="hu-HU" sz="2500" i="1" dirty="0"/>
              <a:t>sámli</a:t>
            </a:r>
            <a:r>
              <a:rPr lang="hu-HU" sz="2500" dirty="0"/>
              <a:t>,</a:t>
            </a:r>
          </a:p>
          <a:p>
            <a:r>
              <a:rPr lang="hu-HU" sz="2500" dirty="0"/>
              <a:t>ne félj, tudsz még </a:t>
            </a:r>
            <a:r>
              <a:rPr lang="hu-HU" sz="2500" i="1" dirty="0"/>
              <a:t>szaladgálni</a:t>
            </a:r>
            <a:r>
              <a:rPr lang="hu-HU" sz="2500" dirty="0"/>
              <a:t>!</a:t>
            </a:r>
          </a:p>
          <a:p>
            <a:endParaRPr lang="hu-HU" sz="25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620688"/>
            <a:ext cx="79208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/>
              <a:t>Biztos tudja </a:t>
            </a:r>
            <a:r>
              <a:rPr lang="hu-HU" sz="2500" i="1" dirty="0"/>
              <a:t>mindenki</a:t>
            </a:r>
            <a:r>
              <a:rPr lang="hu-HU" sz="2500" dirty="0"/>
              <a:t>, hogy mit mond </a:t>
            </a:r>
            <a:r>
              <a:rPr lang="hu-HU" sz="2500" i="1" dirty="0"/>
              <a:t>a bölcs kínai</a:t>
            </a:r>
            <a:r>
              <a:rPr lang="hu-HU" sz="2500" dirty="0"/>
              <a:t>:</a:t>
            </a:r>
          </a:p>
          <a:p>
            <a:r>
              <a:rPr lang="hu-HU" sz="2500" dirty="0"/>
              <a:t>	„Naponta egy alma, </a:t>
            </a:r>
          </a:p>
          <a:p>
            <a:r>
              <a:rPr lang="hu-HU" sz="2500" dirty="0"/>
              <a:t>	Az orvost távol tartja.”</a:t>
            </a:r>
          </a:p>
          <a:p>
            <a:r>
              <a:rPr lang="hu-HU" sz="2500" dirty="0"/>
              <a:t>							 </a:t>
            </a:r>
          </a:p>
          <a:p>
            <a:r>
              <a:rPr lang="hu-HU" sz="2500" dirty="0"/>
              <a:t>Ugyanez másképp:„Mielőtt ágyba bújsz, egy alma, </a:t>
            </a:r>
          </a:p>
          <a:p>
            <a:r>
              <a:rPr lang="hu-HU" sz="2500" dirty="0"/>
              <a:t>	                    s az orvos koldulni megy ma.”</a:t>
            </a:r>
          </a:p>
          <a:p>
            <a:r>
              <a:rPr lang="hu-HU" sz="2500" dirty="0"/>
              <a:t> </a:t>
            </a:r>
          </a:p>
          <a:p>
            <a:r>
              <a:rPr lang="hu-HU" sz="2500" dirty="0"/>
              <a:t>Kár lenne ezt </a:t>
            </a:r>
            <a:r>
              <a:rPr lang="hu-HU" sz="2500" i="1" dirty="0"/>
              <a:t>kihagyni</a:t>
            </a:r>
            <a:r>
              <a:rPr lang="hu-HU" sz="2500" dirty="0"/>
              <a:t>, én is tudom </a:t>
            </a:r>
            <a:r>
              <a:rPr lang="hu-HU" sz="2500" i="1" dirty="0"/>
              <a:t>bizonyítani</a:t>
            </a:r>
            <a:r>
              <a:rPr lang="hu-HU" sz="2500" dirty="0"/>
              <a:t>.</a:t>
            </a:r>
          </a:p>
          <a:p>
            <a:endParaRPr lang="hu-HU" sz="25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620688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/>
              <a:t>Nagyon fontos, hogy a finom, de kímélő ebéd után kicsit pihenj, és aludj egy </a:t>
            </a:r>
            <a:r>
              <a:rPr lang="hu-HU" sz="2500" i="1" dirty="0"/>
              <a:t>órácskát</a:t>
            </a:r>
            <a:r>
              <a:rPr lang="hu-HU" sz="2500" dirty="0"/>
              <a:t>.</a:t>
            </a:r>
          </a:p>
          <a:p>
            <a:r>
              <a:rPr lang="hu-HU" sz="2500" dirty="0"/>
              <a:t>Ha felkelsz, mosakodj meg, és gyűjtsél ibolyát, </a:t>
            </a:r>
            <a:r>
              <a:rPr lang="hu-HU" sz="2500" i="1" dirty="0"/>
              <a:t>árvácskát</a:t>
            </a:r>
            <a:r>
              <a:rPr lang="hu-HU" sz="2500" dirty="0"/>
              <a:t>.</a:t>
            </a:r>
          </a:p>
          <a:p>
            <a:r>
              <a:rPr lang="hu-HU" sz="2500" dirty="0"/>
              <a:t> </a:t>
            </a:r>
          </a:p>
          <a:p>
            <a:r>
              <a:rPr lang="hu-HU" sz="2500" dirty="0"/>
              <a:t>Meglátod örül majd a </a:t>
            </a:r>
            <a:r>
              <a:rPr lang="hu-HU" sz="2500" i="1" dirty="0"/>
              <a:t>párod</a:t>
            </a:r>
            <a:r>
              <a:rPr lang="hu-HU" sz="2500" dirty="0"/>
              <a:t>, kinek</a:t>
            </a:r>
          </a:p>
          <a:p>
            <a:r>
              <a:rPr lang="hu-HU" sz="2500" dirty="0"/>
              <a:t>szemeit könnyesnek </a:t>
            </a:r>
            <a:r>
              <a:rPr lang="hu-HU" sz="2500" i="1" dirty="0"/>
              <a:t>találod</a:t>
            </a:r>
            <a:r>
              <a:rPr lang="hu-HU" sz="2500" dirty="0"/>
              <a:t>.</a:t>
            </a:r>
          </a:p>
          <a:p>
            <a:r>
              <a:rPr lang="hu-HU" sz="2500" dirty="0"/>
              <a:t> </a:t>
            </a:r>
          </a:p>
          <a:p>
            <a:endParaRPr lang="hu-HU" sz="25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544" y="3356992"/>
            <a:ext cx="79928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/>
              <a:t>Jó időben, napsütésben, utazz vonattal, </a:t>
            </a:r>
            <a:r>
              <a:rPr lang="hu-HU" sz="2500" i="1" dirty="0"/>
              <a:t>busszal,</a:t>
            </a:r>
            <a:r>
              <a:rPr lang="hu-HU" sz="2500" dirty="0"/>
              <a:t> </a:t>
            </a:r>
          </a:p>
          <a:p>
            <a:r>
              <a:rPr lang="hu-HU" sz="2500" dirty="0"/>
              <a:t>ha csoportba verődtök, haladtok akár </a:t>
            </a:r>
            <a:r>
              <a:rPr lang="hu-HU" sz="2500" i="1" dirty="0"/>
              <a:t>százhússzal.</a:t>
            </a:r>
          </a:p>
          <a:p>
            <a:r>
              <a:rPr lang="hu-HU" sz="2500" dirty="0"/>
              <a:t> </a:t>
            </a:r>
          </a:p>
          <a:p>
            <a:r>
              <a:rPr lang="hu-HU" sz="2500" dirty="0"/>
              <a:t>Meséljetek vicceket, sokat </a:t>
            </a:r>
            <a:r>
              <a:rPr lang="hu-HU" sz="2500" i="1" dirty="0"/>
              <a:t>nevessetek</a:t>
            </a:r>
            <a:r>
              <a:rPr lang="hu-HU" sz="2500" dirty="0"/>
              <a:t>, </a:t>
            </a:r>
          </a:p>
          <a:p>
            <a:r>
              <a:rPr lang="hu-HU" sz="2500" dirty="0"/>
              <a:t>a földi jókat mértékkel soha </a:t>
            </a:r>
            <a:r>
              <a:rPr lang="hu-HU" sz="2500" i="1" dirty="0"/>
              <a:t>ne vessétek meg</a:t>
            </a:r>
            <a:r>
              <a:rPr lang="hu-HU" sz="2500" dirty="0"/>
              <a:t>. </a:t>
            </a:r>
          </a:p>
          <a:p>
            <a:endParaRPr lang="hu-HU" sz="25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476672"/>
            <a:ext cx="734481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/>
              <a:t>Ha jön a tél, s leesik </a:t>
            </a:r>
            <a:r>
              <a:rPr lang="hu-HU" sz="2500" i="1" dirty="0"/>
              <a:t>a hó</a:t>
            </a:r>
            <a:r>
              <a:rPr lang="hu-HU" sz="2500" dirty="0"/>
              <a:t>, seperd el serényen,</a:t>
            </a:r>
          </a:p>
          <a:p>
            <a:r>
              <a:rPr lang="hu-HU" sz="2500" dirty="0"/>
              <a:t>és örülj, ha nem olvad el, az </a:t>
            </a:r>
            <a:r>
              <a:rPr lang="hu-HU" sz="2500" i="1" dirty="0"/>
              <a:t>a jó</a:t>
            </a:r>
            <a:r>
              <a:rPr lang="hu-HU" sz="2500" dirty="0"/>
              <a:t>.</a:t>
            </a:r>
          </a:p>
          <a:p>
            <a:r>
              <a:rPr lang="hu-HU" sz="2500" dirty="0"/>
              <a:t> </a:t>
            </a:r>
          </a:p>
          <a:p>
            <a:r>
              <a:rPr lang="hu-HU" sz="2500" dirty="0"/>
              <a:t>Mit kívánhatok ilyenkor, neked </a:t>
            </a:r>
            <a:r>
              <a:rPr lang="hu-HU" sz="2500" i="1" dirty="0"/>
              <a:t>barátom</a:t>
            </a:r>
            <a:r>
              <a:rPr lang="hu-HU" sz="2500" dirty="0"/>
              <a:t>, </a:t>
            </a:r>
          </a:p>
          <a:p>
            <a:r>
              <a:rPr lang="hu-HU" sz="2500" dirty="0"/>
              <a:t>mindig legyen jó meleg </a:t>
            </a:r>
            <a:r>
              <a:rPr lang="hu-HU" sz="2500" i="1" dirty="0"/>
              <a:t>nadrágod</a:t>
            </a:r>
            <a:r>
              <a:rPr lang="hu-HU" sz="2500" dirty="0"/>
              <a:t>,</a:t>
            </a:r>
          </a:p>
          <a:p>
            <a:r>
              <a:rPr lang="hu-HU" sz="2500" dirty="0"/>
              <a:t>bélelt téli kabátod, s jókedvű </a:t>
            </a:r>
            <a:r>
              <a:rPr lang="hu-HU" sz="2500" i="1" dirty="0"/>
              <a:t>barátod</a:t>
            </a:r>
            <a:r>
              <a:rPr lang="hu-HU" sz="2500" dirty="0"/>
              <a:t>. </a:t>
            </a:r>
          </a:p>
          <a:p>
            <a:endParaRPr lang="hu-HU" sz="25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544" y="3284984"/>
            <a:ext cx="8271175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500" dirty="0"/>
              <a:t>Jó, ha azt mondhatod magadról: 	kiválóan érzem </a:t>
            </a:r>
            <a:r>
              <a:rPr lang="hu-HU" sz="2500" i="1" dirty="0"/>
              <a:t>magam</a:t>
            </a:r>
            <a:r>
              <a:rPr lang="hu-HU" sz="2500" dirty="0"/>
              <a:t>, és</a:t>
            </a:r>
          </a:p>
          <a:p>
            <a:r>
              <a:rPr lang="hu-HU" sz="2500" dirty="0"/>
              <a:t>				</a:t>
            </a:r>
            <a:r>
              <a:rPr lang="hu-HU" sz="2500" dirty="0" smtClean="0"/>
              <a:t>	ragyogóan </a:t>
            </a:r>
            <a:r>
              <a:rPr lang="hu-HU" sz="2500" dirty="0"/>
              <a:t>fog az </a:t>
            </a:r>
            <a:r>
              <a:rPr lang="hu-HU" sz="2500" i="1" dirty="0"/>
              <a:t>agyam</a:t>
            </a:r>
            <a:r>
              <a:rPr lang="hu-HU" sz="2500" dirty="0"/>
              <a:t>.</a:t>
            </a:r>
          </a:p>
          <a:p>
            <a:r>
              <a:rPr lang="hu-HU" sz="2500" dirty="0"/>
              <a:t>	</a:t>
            </a:r>
          </a:p>
          <a:p>
            <a:r>
              <a:rPr lang="hu-HU" sz="2500" dirty="0"/>
              <a:t>Azt se felejtsd el, hogy:	</a:t>
            </a:r>
            <a:r>
              <a:rPr lang="hu-HU" sz="2500" dirty="0" smtClean="0"/>
              <a:t>„</a:t>
            </a:r>
            <a:r>
              <a:rPr lang="hu-HU" sz="2500" dirty="0"/>
              <a:t>Öregember nem vénember.”</a:t>
            </a:r>
          </a:p>
          <a:p>
            <a:r>
              <a:rPr lang="hu-HU" sz="2500" dirty="0"/>
              <a:t>				</a:t>
            </a:r>
            <a:r>
              <a:rPr lang="hu-HU" sz="2500" dirty="0" smtClean="0"/>
              <a:t>„</a:t>
            </a:r>
            <a:r>
              <a:rPr lang="hu-HU" sz="2500" dirty="0"/>
              <a:t>A vén kecske is megnyalja a sót.”</a:t>
            </a:r>
          </a:p>
          <a:p>
            <a:r>
              <a:rPr lang="hu-HU" sz="2500" dirty="0"/>
              <a:t>				</a:t>
            </a:r>
            <a:r>
              <a:rPr lang="hu-HU" sz="2500" dirty="0" smtClean="0"/>
              <a:t>  </a:t>
            </a:r>
            <a:r>
              <a:rPr lang="hu-HU" sz="2500" dirty="0"/>
              <a:t>Hát még a vén ember!</a:t>
            </a:r>
          </a:p>
          <a:p>
            <a:endParaRPr lang="hu-HU" sz="25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1700808"/>
            <a:ext cx="77768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/>
              <a:t>Csak hát az ízeket már nem érezzük annyira </a:t>
            </a:r>
            <a:r>
              <a:rPr lang="hu-HU" sz="2500" i="1" dirty="0"/>
              <a:t>karakteresnek</a:t>
            </a:r>
            <a:r>
              <a:rPr lang="hu-HU" sz="2500" dirty="0"/>
              <a:t>.</a:t>
            </a:r>
          </a:p>
          <a:p>
            <a:r>
              <a:rPr lang="hu-HU" sz="2500" dirty="0"/>
              <a:t>Jó, ha az alsó végtagokon nem láthatók a </a:t>
            </a:r>
            <a:r>
              <a:rPr lang="hu-HU" sz="2500" i="1" dirty="0"/>
              <a:t>duzzadt visszerek</a:t>
            </a:r>
            <a:r>
              <a:rPr lang="hu-HU" sz="2500" dirty="0"/>
              <a:t>. </a:t>
            </a:r>
          </a:p>
          <a:p>
            <a:r>
              <a:rPr lang="hu-HU" sz="2500" dirty="0"/>
              <a:t> </a:t>
            </a:r>
          </a:p>
          <a:p>
            <a:r>
              <a:rPr lang="hu-HU" sz="2500" dirty="0"/>
              <a:t>Az átlag életkor nő, az élet minősége </a:t>
            </a:r>
            <a:r>
              <a:rPr lang="hu-HU" sz="2500" i="1" dirty="0"/>
              <a:t>javul</a:t>
            </a:r>
            <a:r>
              <a:rPr lang="hu-HU" sz="2500" dirty="0"/>
              <a:t>.</a:t>
            </a:r>
          </a:p>
          <a:p>
            <a:r>
              <a:rPr lang="hu-HU" sz="2500" dirty="0"/>
              <a:t>Vigyázz az életmódra, s az előbbi mondás nem </a:t>
            </a:r>
            <a:r>
              <a:rPr lang="hu-HU" sz="2500" i="1" dirty="0"/>
              <a:t>avul</a:t>
            </a:r>
            <a:r>
              <a:rPr lang="hu-HU" sz="2500" dirty="0"/>
              <a:t>.</a:t>
            </a:r>
          </a:p>
          <a:p>
            <a:endParaRPr lang="hu-HU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mutatkozás_Page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13465" y="692696"/>
            <a:ext cx="857901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500" dirty="0"/>
              <a:t>Nem kell otthon ülnöd </a:t>
            </a:r>
            <a:r>
              <a:rPr lang="hu-HU" sz="2500" i="1" dirty="0"/>
              <a:t>rabságban</a:t>
            </a:r>
            <a:r>
              <a:rPr lang="hu-HU" sz="2500" dirty="0"/>
              <a:t>, nem kell izgulnod </a:t>
            </a:r>
            <a:r>
              <a:rPr lang="hu-HU" sz="2500" i="1" dirty="0"/>
              <a:t>apaságban</a:t>
            </a:r>
            <a:r>
              <a:rPr lang="hu-HU" sz="2500" dirty="0"/>
              <a:t>.</a:t>
            </a:r>
          </a:p>
          <a:p>
            <a:r>
              <a:rPr lang="hu-HU" sz="2500" dirty="0"/>
              <a:t>Légy boldog, vidám </a:t>
            </a:r>
            <a:r>
              <a:rPr lang="hu-HU" sz="2500" i="1" dirty="0"/>
              <a:t>elégedett</a:t>
            </a:r>
            <a:r>
              <a:rPr lang="hu-HU" sz="2500" dirty="0"/>
              <a:t>, </a:t>
            </a:r>
            <a:endParaRPr lang="hu-HU" sz="2500" dirty="0" smtClean="0"/>
          </a:p>
          <a:p>
            <a:r>
              <a:rPr lang="hu-HU" sz="2500" dirty="0" smtClean="0"/>
              <a:t>így </a:t>
            </a:r>
            <a:r>
              <a:rPr lang="hu-HU" sz="2500" dirty="0"/>
              <a:t>könnyebben viseled el a </a:t>
            </a:r>
            <a:r>
              <a:rPr lang="hu-HU" sz="2500" i="1" dirty="0"/>
              <a:t>nehézségeket</a:t>
            </a:r>
            <a:r>
              <a:rPr lang="hu-HU" sz="2500" dirty="0"/>
              <a:t>.</a:t>
            </a:r>
          </a:p>
          <a:p>
            <a:r>
              <a:rPr lang="hu-HU" sz="2500" dirty="0"/>
              <a:t> </a:t>
            </a:r>
          </a:p>
          <a:p>
            <a:r>
              <a:rPr lang="hu-HU" sz="2500" dirty="0"/>
              <a:t>A kis dolgoknak, apró örömöknek is </a:t>
            </a:r>
            <a:r>
              <a:rPr lang="hu-HU" sz="2500" i="1" dirty="0"/>
              <a:t>örülni kell</a:t>
            </a:r>
            <a:r>
              <a:rPr lang="hu-HU" sz="2500" dirty="0"/>
              <a:t>, </a:t>
            </a:r>
          </a:p>
          <a:p>
            <a:r>
              <a:rPr lang="hu-HU" sz="2500" dirty="0"/>
              <a:t>ne légy nagyra vágyó, s a kertedben (szobádban), </a:t>
            </a:r>
          </a:p>
          <a:p>
            <a:r>
              <a:rPr lang="hu-HU" sz="2500" dirty="0"/>
              <a:t>a növényeknek </a:t>
            </a:r>
            <a:r>
              <a:rPr lang="hu-HU" sz="2500" i="1" dirty="0"/>
              <a:t>zöldülni kell</a:t>
            </a:r>
            <a:r>
              <a:rPr lang="hu-HU" sz="2500" dirty="0"/>
              <a:t>.</a:t>
            </a:r>
          </a:p>
          <a:p>
            <a:r>
              <a:rPr lang="hu-HU" sz="2500" dirty="0"/>
              <a:t> </a:t>
            </a:r>
          </a:p>
          <a:p>
            <a:r>
              <a:rPr lang="hu-HU" sz="2500" dirty="0"/>
              <a:t>A virágokat, fákat, a füvet jó, ha </a:t>
            </a:r>
            <a:r>
              <a:rPr lang="hu-HU" sz="2500" i="1" dirty="0"/>
              <a:t>locsolod</a:t>
            </a:r>
            <a:r>
              <a:rPr lang="hu-HU" sz="2500" dirty="0"/>
              <a:t>,</a:t>
            </a:r>
          </a:p>
          <a:p>
            <a:r>
              <a:rPr lang="hu-HU" sz="2500" dirty="0"/>
              <a:t>szerencsés, ha van a környezetedben elég </a:t>
            </a:r>
            <a:r>
              <a:rPr lang="hu-HU" sz="2500" i="1" dirty="0"/>
              <a:t>dolog</a:t>
            </a:r>
            <a:r>
              <a:rPr lang="hu-HU" sz="2500" dirty="0"/>
              <a:t>,</a:t>
            </a:r>
          </a:p>
          <a:p>
            <a:r>
              <a:rPr lang="hu-HU" sz="2500" dirty="0"/>
              <a:t>így boldog lehetsz és ezt örömmel </a:t>
            </a:r>
            <a:r>
              <a:rPr lang="hu-HU" sz="2500" i="1" dirty="0"/>
              <a:t>mondhatod</a:t>
            </a:r>
            <a:r>
              <a:rPr lang="hu-HU" sz="2500" dirty="0"/>
              <a:t>.</a:t>
            </a:r>
          </a:p>
          <a:p>
            <a:endParaRPr lang="hu-HU" sz="25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971550" y="1412875"/>
            <a:ext cx="7092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3000" b="1">
                <a:cs typeface="Times New Roman" pitchFamily="18" charset="0"/>
              </a:rPr>
              <a:t>Ö S S Z E F O G L A L V A</a:t>
            </a:r>
            <a:endParaRPr lang="hu-HU" sz="30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ChangeArrowheads="1"/>
          </p:cNvSpPr>
          <p:nvPr/>
        </p:nvSpPr>
        <p:spPr bwMode="auto">
          <a:xfrm>
            <a:off x="539750" y="2143125"/>
            <a:ext cx="691038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Char char="–"/>
              <a:tabLst>
                <a:tab pos="676275" algn="l"/>
              </a:tabLst>
            </a:pPr>
            <a:r>
              <a:rPr lang="hu-HU" sz="2800">
                <a:latin typeface="Times New Roman" pitchFamily="18" charset="0"/>
              </a:rPr>
              <a:t> Egészséges táplálkozás</a:t>
            </a:r>
          </a:p>
          <a:p>
            <a:pPr>
              <a:buFont typeface="Arial" pitchFamily="34" charset="0"/>
              <a:buNone/>
              <a:tabLst>
                <a:tab pos="676275" algn="l"/>
              </a:tabLst>
            </a:pPr>
            <a:endParaRPr lang="hu-HU" sz="2800">
              <a:latin typeface="Times New Roman" pitchFamily="18" charset="0"/>
            </a:endParaRPr>
          </a:p>
          <a:p>
            <a:pPr>
              <a:buFont typeface="Arial" pitchFamily="34" charset="0"/>
              <a:buChar char="–"/>
              <a:tabLst>
                <a:tab pos="676275" algn="l"/>
              </a:tabLst>
            </a:pPr>
            <a:r>
              <a:rPr lang="hu-HU" sz="2800">
                <a:latin typeface="Times New Roman" pitchFamily="18" charset="0"/>
              </a:rPr>
              <a:t> Több mozgás</a:t>
            </a:r>
          </a:p>
          <a:p>
            <a:pPr>
              <a:buFont typeface="Arial" pitchFamily="34" charset="0"/>
              <a:buNone/>
              <a:tabLst>
                <a:tab pos="676275" algn="l"/>
              </a:tabLst>
            </a:pPr>
            <a:endParaRPr lang="hu-HU" sz="2800">
              <a:latin typeface="Times New Roman" pitchFamily="18" charset="0"/>
            </a:endParaRPr>
          </a:p>
          <a:p>
            <a:pPr>
              <a:buFont typeface="Arial" pitchFamily="34" charset="0"/>
              <a:buChar char="–"/>
              <a:tabLst>
                <a:tab pos="676275" algn="l"/>
              </a:tabLst>
            </a:pPr>
            <a:r>
              <a:rPr lang="hu-HU" sz="2800">
                <a:latin typeface="Times New Roman" pitchFamily="18" charset="0"/>
              </a:rPr>
              <a:t> Elkerülhető rizikófaktorok csökkentése</a:t>
            </a:r>
          </a:p>
          <a:p>
            <a:pPr>
              <a:buFont typeface="Arial" pitchFamily="34" charset="0"/>
              <a:buNone/>
              <a:tabLst>
                <a:tab pos="676275" algn="l"/>
              </a:tabLst>
            </a:pPr>
            <a:endParaRPr lang="hu-HU" sz="2800">
              <a:latin typeface="Times New Roman" pitchFamily="18" charset="0"/>
            </a:endParaRPr>
          </a:p>
          <a:p>
            <a:pPr>
              <a:buFont typeface="Arial" pitchFamily="34" charset="0"/>
              <a:buChar char="–"/>
              <a:tabLst>
                <a:tab pos="676275" algn="l"/>
              </a:tabLst>
            </a:pPr>
            <a:r>
              <a:rPr lang="hu-HU" sz="2800">
                <a:latin typeface="Times New Roman" pitchFamily="18" charset="0"/>
              </a:rPr>
              <a:t> Szűrővizsgálatokon való rendszeres részvétel</a:t>
            </a:r>
          </a:p>
        </p:txBody>
      </p:sp>
      <p:sp>
        <p:nvSpPr>
          <p:cNvPr id="87043" name="Rectangle 5"/>
          <p:cNvSpPr>
            <a:spLocks noChangeArrowheads="1"/>
          </p:cNvSpPr>
          <p:nvPr/>
        </p:nvSpPr>
        <p:spPr bwMode="auto">
          <a:xfrm>
            <a:off x="1116013" y="620713"/>
            <a:ext cx="64738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b="1">
                <a:latin typeface="Times New Roman" pitchFamily="18" charset="0"/>
              </a:rPr>
              <a:t>Törekedjünk az egészséges életmódra!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ChangeArrowheads="1"/>
          </p:cNvSpPr>
          <p:nvPr/>
        </p:nvSpPr>
        <p:spPr bwMode="auto">
          <a:xfrm>
            <a:off x="0" y="520700"/>
            <a:ext cx="896461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2800">
                <a:latin typeface="Times New Roman" pitchFamily="18" charset="0"/>
              </a:rPr>
              <a:t>LENNI	vagy	nem	lenni!</a:t>
            </a:r>
          </a:p>
          <a:p>
            <a:pPr algn="ctr"/>
            <a:endParaRPr lang="hu-HU" sz="2800">
              <a:latin typeface="Times New Roman" pitchFamily="18" charset="0"/>
            </a:endParaRPr>
          </a:p>
          <a:p>
            <a:pPr algn="ctr"/>
            <a:r>
              <a:rPr lang="hu-HU" sz="2800">
                <a:latin typeface="Times New Roman" pitchFamily="18" charset="0"/>
              </a:rPr>
              <a:t>ENNI		vagy	nem	enni!</a:t>
            </a:r>
          </a:p>
          <a:p>
            <a:pPr algn="ctr"/>
            <a:endParaRPr lang="hu-HU" sz="2800">
              <a:latin typeface="Times New Roman" pitchFamily="18" charset="0"/>
            </a:endParaRPr>
          </a:p>
          <a:p>
            <a:pPr algn="ctr"/>
            <a:r>
              <a:rPr lang="hu-HU" sz="2800">
                <a:latin typeface="Times New Roman" pitchFamily="18" charset="0"/>
              </a:rPr>
              <a:t>OKÉ</a:t>
            </a:r>
          </a:p>
          <a:p>
            <a:pPr algn="ctr"/>
            <a:endParaRPr lang="hu-HU" sz="2800">
              <a:latin typeface="Times New Roman" pitchFamily="18" charset="0"/>
            </a:endParaRPr>
          </a:p>
          <a:p>
            <a:pPr algn="ctr"/>
            <a:r>
              <a:rPr lang="hu-HU" sz="2800">
                <a:latin typeface="Times New Roman" pitchFamily="18" charset="0"/>
              </a:rPr>
              <a:t>De	mit	ENNI?</a:t>
            </a:r>
          </a:p>
          <a:p>
            <a:pPr algn="ctr"/>
            <a:endParaRPr lang="hu-HU" sz="2800">
              <a:latin typeface="Times New Roman" pitchFamily="18" charset="0"/>
            </a:endParaRPr>
          </a:p>
          <a:p>
            <a:pPr algn="ctr"/>
            <a:r>
              <a:rPr lang="hu-HU" sz="2800">
                <a:latin typeface="Times New Roman" pitchFamily="18" charset="0"/>
              </a:rPr>
              <a:t>és</a:t>
            </a:r>
          </a:p>
          <a:p>
            <a:pPr algn="ctr"/>
            <a:endParaRPr lang="hu-HU" sz="2800">
              <a:latin typeface="Times New Roman" pitchFamily="18" charset="0"/>
            </a:endParaRPr>
          </a:p>
          <a:p>
            <a:pPr algn="ctr"/>
            <a:r>
              <a:rPr lang="hu-HU" sz="2800">
                <a:latin typeface="Times New Roman" pitchFamily="18" charset="0"/>
              </a:rPr>
              <a:t>mit	TENNI?</a:t>
            </a:r>
          </a:p>
          <a:p>
            <a:pPr algn="ctr"/>
            <a:endParaRPr lang="hu-HU" sz="2800">
              <a:latin typeface="Times New Roman" pitchFamily="18" charset="0"/>
            </a:endParaRPr>
          </a:p>
          <a:p>
            <a:pPr algn="ctr"/>
            <a:r>
              <a:rPr lang="hu-HU" sz="2800">
                <a:latin typeface="Times New Roman" pitchFamily="18" charset="0"/>
              </a:rPr>
              <a:t>GOOD	FOOD	,	GOOD	FOOT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KMBT_C45216040408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529"/>
            <a:ext cx="9144000" cy="6464941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tavaszi kép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9013" y="333375"/>
            <a:ext cx="7165975" cy="5378450"/>
          </a:xfrm>
          <a:noFill/>
        </p:spPr>
      </p:pic>
      <p:sp>
        <p:nvSpPr>
          <p:cNvPr id="90115" name="Text Box 6"/>
          <p:cNvSpPr txBox="1">
            <a:spLocks noChangeArrowheads="1"/>
          </p:cNvSpPr>
          <p:nvPr/>
        </p:nvSpPr>
        <p:spPr bwMode="auto">
          <a:xfrm>
            <a:off x="250825" y="5949950"/>
            <a:ext cx="842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/>
              <a:t>Köszönöm megtisztelő figyelmüket!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mutatkozás_Page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mutatkozás_Pag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1619</Words>
  <Application>Microsoft Office PowerPoint</Application>
  <PresentationFormat>Diavetítés a képernyőre (4:3 oldalarány)</PresentationFormat>
  <Paragraphs>435</Paragraphs>
  <Slides>75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75</vt:i4>
      </vt:variant>
    </vt:vector>
  </HeadingPairs>
  <TitlesOfParts>
    <vt:vector size="76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MÉG SOKÁIG ÖREGEDJÜNK, MINÉL  TOVÁBB  ÉLHESSÜNK!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  <vt:lpstr>58. dia</vt:lpstr>
      <vt:lpstr>59. dia</vt:lpstr>
      <vt:lpstr>60. dia</vt:lpstr>
      <vt:lpstr>61. dia</vt:lpstr>
      <vt:lpstr>62. dia</vt:lpstr>
      <vt:lpstr>63. dia</vt:lpstr>
      <vt:lpstr>64. dia</vt:lpstr>
      <vt:lpstr>65. dia</vt:lpstr>
      <vt:lpstr>66. dia</vt:lpstr>
      <vt:lpstr>67. dia</vt:lpstr>
      <vt:lpstr>68. dia</vt:lpstr>
      <vt:lpstr>69. dia</vt:lpstr>
      <vt:lpstr>70. dia</vt:lpstr>
      <vt:lpstr>71. dia</vt:lpstr>
      <vt:lpstr>72. dia</vt:lpstr>
      <vt:lpstr>73. dia</vt:lpstr>
      <vt:lpstr>74. dia</vt:lpstr>
      <vt:lpstr>75.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DEEK74</dc:creator>
  <cp:lastModifiedBy>user</cp:lastModifiedBy>
  <cp:revision>54</cp:revision>
  <dcterms:created xsi:type="dcterms:W3CDTF">2015-11-16T10:05:17Z</dcterms:created>
  <dcterms:modified xsi:type="dcterms:W3CDTF">2017-04-11T07:58:34Z</dcterms:modified>
</cp:coreProperties>
</file>